
<file path=[Content_Types].xml><?xml version="1.0" encoding="utf-8"?>
<Types xmlns="http://schemas.openxmlformats.org/package/2006/content-types">
  <Override PartName="/ppt/slides/slide47.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120.xml" ContentType="application/vnd.openxmlformats-officedocument.presentationml.slide+xml"/>
  <Override PartName="/ppt/slides/slide218.xml" ContentType="application/vnd.openxmlformats-officedocument.presentationml.slide+xml"/>
  <Override PartName="/ppt/slides/slide265.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232.xml" ContentType="application/vnd.openxmlformats-officedocument.presentationml.slide+xml"/>
  <Override PartName="/ppt/slides/slide243.xml" ContentType="application/vnd.openxmlformats-officedocument.presentationml.slide+xml"/>
  <Override PartName="/ppt/slides/slide290.xml" ContentType="application/vnd.openxmlformats-officedocument.presentationml.slide+xml"/>
  <Override PartName="/ppt/notesMasters/notesMaster1.xml" ContentType="application/vnd.openxmlformats-officedocument.presentationml.notesMaster+xml"/>
  <Override PartName="/ppt/slides/slide169.xml" ContentType="application/vnd.openxmlformats-officedocument.presentationml.slide+xml"/>
  <Override PartName="/ppt/slides/slide221.xml" ContentType="application/vnd.openxmlformats-officedocument.presentationml.slide+xml"/>
  <Override PartName="/ppt/slides/slide308.xml" ContentType="application/vnd.openxmlformats-officedocument.presentationml.slide+xml"/>
  <Override PartName="/ppt/slides/slide319.xml" ContentType="application/vnd.openxmlformats-officedocument.presentationml.slide+xml"/>
  <Override PartName="/ppt/slides/slide355.xml" ContentType="application/vnd.openxmlformats-officedocument.presentationml.slide+xml"/>
  <Override PartName="/ppt/slides/slide366.xml" ContentType="application/vnd.openxmlformats-officedocument.presentationml.slide+xml"/>
  <Override PartName="/ppt/tableStyles.xml" ContentType="application/vnd.openxmlformats-officedocument.presentationml.tableStyles+xml"/>
  <Override PartName="/ppt/slides/slide147.xml" ContentType="application/vnd.openxmlformats-officedocument.presentationml.slide+xml"/>
  <Override PartName="/ppt/slides/slide158.xml" ContentType="application/vnd.openxmlformats-officedocument.presentationml.slide+xml"/>
  <Override PartName="/ppt/slides/slide194.xml" ContentType="application/vnd.openxmlformats-officedocument.presentationml.slide+xml"/>
  <Override PartName="/ppt/slides/slide210.xml" ContentType="application/vnd.openxmlformats-officedocument.presentationml.slide+xml"/>
  <Override PartName="/ppt/slides/slide344.xml" ContentType="application/vnd.openxmlformats-officedocument.presentationml.slide+xml"/>
  <Override PartName="/ppt/slides/slide99.xml" ContentType="application/vnd.openxmlformats-officedocument.presentationml.slide+xml"/>
  <Override PartName="/ppt/slides/slide136.xml" ContentType="application/vnd.openxmlformats-officedocument.presentationml.slide+xml"/>
  <Override PartName="/ppt/slides/slide183.xml" ContentType="application/vnd.openxmlformats-officedocument.presentationml.slide+xml"/>
  <Override PartName="/ppt/slides/slide333.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172.xml" ContentType="application/vnd.openxmlformats-officedocument.presentationml.slide+xml"/>
  <Override PartName="/ppt/slides/slide259.xml" ContentType="application/vnd.openxmlformats-officedocument.presentationml.slide+xml"/>
  <Override PartName="/ppt/slides/slide322.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s/slide248.xml" ContentType="application/vnd.openxmlformats-officedocument.presentationml.slide+xml"/>
  <Override PartName="/ppt/slides/slide295.xml" ContentType="application/vnd.openxmlformats-officedocument.presentationml.slide+xml"/>
  <Override PartName="/ppt/slides/slide300.xml" ContentType="application/vnd.openxmlformats-officedocument.presentationml.slide+xml"/>
  <Override PartName="/ppt/slides/slide311.xml" ContentType="application/vnd.openxmlformats-officedocument.presentationml.slide+xml"/>
  <Override PartName="/ppt/slideLayouts/slideLayout7.xml" ContentType="application/vnd.openxmlformats-officedocument.presentationml.slideLayout+xml"/>
  <Override PartName="/ppt/slides/slide55.xml" ContentType="application/vnd.openxmlformats-officedocument.presentationml.slide+xml"/>
  <Override PartName="/ppt/slides/slide237.xml" ContentType="application/vnd.openxmlformats-officedocument.presentationml.slide+xml"/>
  <Override PartName="/ppt/slides/slide284.xml" ContentType="application/vnd.openxmlformats-officedocument.presentationml.slide+xml"/>
  <Override PartName="/ppt/theme/theme2.xml" ContentType="application/vnd.openxmlformats-officedocument.them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215.xml" ContentType="application/vnd.openxmlformats-officedocument.presentationml.slide+xml"/>
  <Override PartName="/ppt/slides/slide226.xml" ContentType="application/vnd.openxmlformats-officedocument.presentationml.slide+xml"/>
  <Override PartName="/ppt/slides/slide262.xml" ContentType="application/vnd.openxmlformats-officedocument.presentationml.slide+xml"/>
  <Override PartName="/ppt/slides/slide273.xml" ContentType="application/vnd.openxmlformats-officedocument.presentationml.slide+xml"/>
  <Override PartName="/ppt/presentation.xml" ContentType="application/vnd.openxmlformats-officedocument.presentationml.presentation.main+xml"/>
  <Override PartName="/ppt/slides/slide22.xml" ContentType="application/vnd.openxmlformats-officedocument.presentationml.slide+xml"/>
  <Override PartName="/ppt/slides/slide199.xml" ContentType="application/vnd.openxmlformats-officedocument.presentationml.slide+xml"/>
  <Override PartName="/ppt/slides/slide204.xml" ContentType="application/vnd.openxmlformats-officedocument.presentationml.slide+xml"/>
  <Override PartName="/ppt/slides/slide251.xml" ContentType="application/vnd.openxmlformats-officedocument.presentationml.slide+xml"/>
  <Override PartName="/ppt/slides/slide349.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188.xml" ContentType="application/vnd.openxmlformats-officedocument.presentationml.slide+xml"/>
  <Override PartName="/ppt/slides/slide240.xml" ContentType="application/vnd.openxmlformats-officedocument.presentationml.slide+xml"/>
  <Override PartName="/ppt/slides/slide327.xml" ContentType="application/vnd.openxmlformats-officedocument.presentationml.slide+xml"/>
  <Override PartName="/ppt/slides/slide338.xml" ContentType="application/vnd.openxmlformats-officedocument.presentationml.slide+xml"/>
  <Override PartName="/ppt/slides/slide374.xml" ContentType="application/vnd.openxmlformats-officedocument.presentationml.slide+xml"/>
  <Override PartName="/ppt/slides/slide119.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s/slide316.xml" ContentType="application/vnd.openxmlformats-officedocument.presentationml.slide+xml"/>
  <Override PartName="/ppt/slides/slide363.xml" ContentType="application/vnd.openxmlformats-officedocument.presentationml.slide+xml"/>
  <Override PartName="/ppt/slideLayouts/slideLayout10.xml" ContentType="application/vnd.openxmlformats-officedocument.presentationml.slideLayout+xml"/>
  <Override PartName="/ppt/slides/slide108.xml" ContentType="application/vnd.openxmlformats-officedocument.presentationml.slide+xml"/>
  <Override PartName="/ppt/slides/slide155.xml" ContentType="application/vnd.openxmlformats-officedocument.presentationml.slide+xml"/>
  <Override PartName="/ppt/slides/slide305.xml" ContentType="application/vnd.openxmlformats-officedocument.presentationml.slide+xml"/>
  <Override PartName="/ppt/slides/slide352.xml" ContentType="application/vnd.openxmlformats-officedocument.presentationml.slide+xml"/>
  <Override PartName="/ppt/slides/slide49.xml" ContentType="application/vnd.openxmlformats-officedocument.presentationml.slide+xml"/>
  <Override PartName="/ppt/slides/slide96.xml" ContentType="application/vnd.openxmlformats-officedocument.presentationml.slide+xml"/>
  <Override PartName="/ppt/slides/slide144.xml" ContentType="application/vnd.openxmlformats-officedocument.presentationml.slide+xml"/>
  <Override PartName="/ppt/slides/slide191.xml" ContentType="application/vnd.openxmlformats-officedocument.presentationml.slide+xml"/>
  <Override PartName="/ppt/slides/slide278.xml" ContentType="application/vnd.openxmlformats-officedocument.presentationml.slide+xml"/>
  <Override PartName="/ppt/slides/slide289.xml" ContentType="application/vnd.openxmlformats-officedocument.presentationml.slide+xml"/>
  <Override PartName="/ppt/slides/slide330.xml" ContentType="application/vnd.openxmlformats-officedocument.presentationml.slide+xml"/>
  <Override PartName="/ppt/slides/slide341.xml" ContentType="application/vnd.openxmlformats-officedocument.presentationml.slide+xml"/>
  <Override PartName="/ppt/slides/slide38.xml" ContentType="application/vnd.openxmlformats-officedocument.presentationml.slide+xml"/>
  <Override PartName="/ppt/slides/slide85.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80.xml" ContentType="application/vnd.openxmlformats-officedocument.presentationml.slide+xml"/>
  <Override PartName="/ppt/slides/slide267.xml" ContentType="application/vnd.openxmlformats-officedocument.presentationml.slide+xml"/>
  <Override PartName="/ppt/slides/slide27.xml" ContentType="application/vnd.openxmlformats-officedocument.presentationml.slide+xml"/>
  <Override PartName="/ppt/slides/slide74.xml" ContentType="application/vnd.openxmlformats-officedocument.presentationml.slide+xml"/>
  <Override PartName="/ppt/slides/slide111.xml" ContentType="application/vnd.openxmlformats-officedocument.presentationml.slide+xml"/>
  <Override PartName="/ppt/slides/slide209.xml" ContentType="application/vnd.openxmlformats-officedocument.presentationml.slide+xml"/>
  <Override PartName="/ppt/slides/slide256.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100.xml" ContentType="application/vnd.openxmlformats-officedocument.presentationml.slide+xml"/>
  <Override PartName="/ppt/slides/slide234.xml" ContentType="application/vnd.openxmlformats-officedocument.presentationml.slide+xml"/>
  <Override PartName="/ppt/slides/slide245.xml" ContentType="application/vnd.openxmlformats-officedocument.presentationml.slide+xml"/>
  <Override PartName="/ppt/slides/slide281.xml" ContentType="application/vnd.openxmlformats-officedocument.presentationml.slide+xml"/>
  <Override PartName="/ppt/slides/slide292.xml" ContentType="application/vnd.openxmlformats-officedocument.presentationml.slide+xml"/>
  <Override PartName="/ppt/slides/slide41.xml" ContentType="application/vnd.openxmlformats-officedocument.presentationml.slide+xml"/>
  <Override PartName="/ppt/slides/slide223.xml" ContentType="application/vnd.openxmlformats-officedocument.presentationml.slide+xml"/>
  <Override PartName="/ppt/slides/slide270.xml" ContentType="application/vnd.openxmlformats-officedocument.presentationml.slide+xml"/>
  <Override PartName="/ppt/slides/slide357.xml" ContentType="application/vnd.openxmlformats-officedocument.presentationml.slide+xml"/>
  <Override PartName="/ppt/slides/slide368.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96.xml" ContentType="application/vnd.openxmlformats-officedocument.presentationml.slide+xml"/>
  <Override PartName="/ppt/slides/slide212.xml" ContentType="application/vnd.openxmlformats-officedocument.presentationml.slide+xml"/>
  <Override PartName="/ppt/slides/slide346.xml" ContentType="application/vnd.openxmlformats-officedocument.presentationml.slide+xml"/>
  <Override PartName="/ppt/slides/slide138.xml" ContentType="application/vnd.openxmlformats-officedocument.presentationml.slide+xml"/>
  <Override PartName="/ppt/slides/slide185.xml" ContentType="application/vnd.openxmlformats-officedocument.presentationml.slide+xml"/>
  <Override PartName="/ppt/slides/slide201.xml" ContentType="application/vnd.openxmlformats-officedocument.presentationml.slide+xml"/>
  <Override PartName="/ppt/slides/slide335.xml" ContentType="application/vnd.openxmlformats-officedocument.presentationml.slide+xml"/>
  <Override PartName="/ppt/slides/slide79.xml" ContentType="application/vnd.openxmlformats-officedocument.presentationml.slide+xml"/>
  <Override PartName="/ppt/slides/slide127.xml" ContentType="application/vnd.openxmlformats-officedocument.presentationml.slide+xml"/>
  <Override PartName="/ppt/slides/slide174.xml" ContentType="application/vnd.openxmlformats-officedocument.presentationml.slide+xml"/>
  <Override PartName="/ppt/slides/slide324.xml" ContentType="application/vnd.openxmlformats-officedocument.presentationml.slide+xml"/>
  <Override PartName="/ppt/slides/slide371.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116.xml" ContentType="application/vnd.openxmlformats-officedocument.presentationml.slide+xml"/>
  <Override PartName="/ppt/slides/slide163.xml" ContentType="application/vnd.openxmlformats-officedocument.presentationml.slide+xml"/>
  <Override PartName="/ppt/slides/slide297.xml" ContentType="application/vnd.openxmlformats-officedocument.presentationml.slide+xml"/>
  <Override PartName="/ppt/slides/slide302.xml" ContentType="application/vnd.openxmlformats-officedocument.presentationml.slide+xml"/>
  <Override PartName="/ppt/slides/slide313.xml" ContentType="application/vnd.openxmlformats-officedocument.presentationml.slide+xml"/>
  <Override PartName="/ppt/slides/slide360.xml" ContentType="application/vnd.openxmlformats-officedocument.presentationml.slide+xml"/>
  <Override PartName="/ppt/slideLayouts/slideLayout9.xml" ContentType="application/vnd.openxmlformats-officedocument.presentationml.slideLayout+xml"/>
  <Override PartName="/ppt/slides/slide57.xml" ContentType="application/vnd.openxmlformats-officedocument.presentationml.slide+xml"/>
  <Override PartName="/ppt/slides/slide105.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239.xml" ContentType="application/vnd.openxmlformats-officedocument.presentationml.slide+xml"/>
  <Override PartName="/ppt/slides/slide286.xml" ContentType="application/vnd.openxmlformats-officedocument.presentationml.slide+xml"/>
  <Override PartName="/ppt/notesSlides/notesSlide1.xml" ContentType="application/vnd.openxmlformats-officedocument.presentationml.notesSlide+xml"/>
  <Override PartName="/ppt/slides/slide46.xml" ContentType="application/vnd.openxmlformats-officedocument.presentationml.slide+xml"/>
  <Override PartName="/ppt/slides/slide93.xml" ContentType="application/vnd.openxmlformats-officedocument.presentationml.slide+xml"/>
  <Override PartName="/ppt/slides/slide130.xml" ContentType="application/vnd.openxmlformats-officedocument.presentationml.slide+xml"/>
  <Override PartName="/ppt/slides/slide217.xml" ContentType="application/vnd.openxmlformats-officedocument.presentationml.slide+xml"/>
  <Override PartName="/ppt/slides/slide228.xml" ContentType="application/vnd.openxmlformats-officedocument.presentationml.slide+xml"/>
  <Override PartName="/ppt/slides/slide264.xml" ContentType="application/vnd.openxmlformats-officedocument.presentationml.slide+xml"/>
  <Override PartName="/ppt/slides/slide275.xml" ContentType="application/vnd.openxmlformats-officedocument.presentationml.slide+xml"/>
  <Override PartName="/ppt/slides/slide24.xml" ContentType="application/vnd.openxmlformats-officedocument.presentationml.slide+xml"/>
  <Override PartName="/ppt/slides/slide35.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s/slide206.xml" ContentType="application/vnd.openxmlformats-officedocument.presentationml.slide+xml"/>
  <Override PartName="/ppt/slides/slide253.xml" ContentType="application/vnd.openxmlformats-officedocument.presentationml.slide+xml"/>
  <Override PartName="/ppt/slides/slide13.xml" ContentType="application/vnd.openxmlformats-officedocument.presentationml.slide+xml"/>
  <Override PartName="/ppt/slides/slide60.xml" ContentType="application/vnd.openxmlformats-officedocument.presentationml.slide+xml"/>
  <Override PartName="/ppt/slides/slide242.xml" ContentType="application/vnd.openxmlformats-officedocument.presentationml.slide+xml"/>
  <Override PartName="/ppt/slides/slide329.xml" ContentType="application/vnd.openxmlformats-officedocument.presentationml.slide+xml"/>
  <Override PartName="/ppt/slideLayouts/slideLayout1.xml" ContentType="application/vnd.openxmlformats-officedocument.presentationml.slideLayout+xml"/>
  <Override PartName="/ppt/slides/slide168.xml" ContentType="application/vnd.openxmlformats-officedocument.presentationml.slide+xml"/>
  <Override PartName="/ppt/slides/slide179.xml" ContentType="application/vnd.openxmlformats-officedocument.presentationml.slide+xml"/>
  <Override PartName="/ppt/slides/slide231.xml" ContentType="application/vnd.openxmlformats-officedocument.presentationml.slide+xml"/>
  <Override PartName="/ppt/slides/slide318.xml" ContentType="application/vnd.openxmlformats-officedocument.presentationml.slide+xml"/>
  <Override PartName="/ppt/slides/slide365.xml" ContentType="application/vnd.openxmlformats-officedocument.presentationml.slide+xml"/>
  <Override PartName="/ppt/slides/slide157.xml" ContentType="application/vnd.openxmlformats-officedocument.presentationml.slide+xml"/>
  <Override PartName="/ppt/slides/slide220.xml" ContentType="application/vnd.openxmlformats-officedocument.presentationml.slide+xml"/>
  <Override PartName="/ppt/slides/slide307.xml" ContentType="application/vnd.openxmlformats-officedocument.presentationml.slide+xml"/>
  <Override PartName="/ppt/slides/slide354.xml" ContentType="application/vnd.openxmlformats-officedocument.presentationml.slide+xml"/>
  <Override PartName="/ppt/slides/slide98.xml" ContentType="application/vnd.openxmlformats-officedocument.presentationml.slide+xml"/>
  <Override PartName="/ppt/slides/slide146.xml" ContentType="application/vnd.openxmlformats-officedocument.presentationml.slide+xml"/>
  <Override PartName="/ppt/slides/slide193.xml" ContentType="application/vnd.openxmlformats-officedocument.presentationml.slide+xml"/>
  <Override PartName="/ppt/slides/slide332.xml" ContentType="application/vnd.openxmlformats-officedocument.presentationml.slide+xml"/>
  <Override PartName="/ppt/slides/slide343.xml" ContentType="application/vnd.openxmlformats-officedocument.presentationml.slide+xml"/>
  <Override PartName="/ppt/slides/slide87.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69.xml" ContentType="application/vnd.openxmlformats-officedocument.presentationml.slide+xml"/>
  <Override PartName="/ppt/slides/slide321.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258.xml" ContentType="application/vnd.openxmlformats-officedocument.presentationml.slide+xml"/>
  <Override PartName="/ppt/slides/slide31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s/slide236.xml" ContentType="application/vnd.openxmlformats-officedocument.presentationml.slide+xml"/>
  <Override PartName="/ppt/slides/slide247.xml" ContentType="application/vnd.openxmlformats-officedocument.presentationml.slide+xml"/>
  <Override PartName="/ppt/slides/slide283.xml" ContentType="application/vnd.openxmlformats-officedocument.presentationml.slide+xml"/>
  <Override PartName="/ppt/slides/slide294.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slides/slide225.xml" ContentType="application/vnd.openxmlformats-officedocument.presentationml.slide+xml"/>
  <Override PartName="/ppt/slides/slide272.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214.xml" ContentType="application/vnd.openxmlformats-officedocument.presentationml.slide+xml"/>
  <Override PartName="/ppt/slides/slide261.xml" ContentType="application/vnd.openxmlformats-officedocument.presentationml.slide+xml"/>
  <Override PartName="/ppt/slides/slide348.xml" ContentType="application/vnd.openxmlformats-officedocument.presentationml.slide+xml"/>
  <Override PartName="/ppt/slides/slide359.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Override PartName="/ppt/slides/slide198.xml" ContentType="application/vnd.openxmlformats-officedocument.presentationml.slide+xml"/>
  <Override PartName="/ppt/slides/slide203.xml" ContentType="application/vnd.openxmlformats-officedocument.presentationml.slide+xml"/>
  <Override PartName="/ppt/slides/slide250.xml" ContentType="application/vnd.openxmlformats-officedocument.presentationml.slide+xml"/>
  <Override PartName="/ppt/slides/slide337.xml" ContentType="application/vnd.openxmlformats-officedocument.presentationml.slide+xml"/>
  <Override PartName="/ppt/slides/slide129.xml" ContentType="application/vnd.openxmlformats-officedocument.presentationml.slide+xml"/>
  <Override PartName="/ppt/slides/slide176.xml" ContentType="application/vnd.openxmlformats-officedocument.presentationml.slide+xml"/>
  <Override PartName="/ppt/slides/slide326.xml" ContentType="application/vnd.openxmlformats-officedocument.presentationml.slide+xml"/>
  <Override PartName="/ppt/slides/slide373.xml" ContentType="application/vnd.openxmlformats-officedocument.presentationml.slide+xml"/>
  <Override PartName="/ppt/slides/slide118.xml" ContentType="application/vnd.openxmlformats-officedocument.presentationml.slide+xml"/>
  <Override PartName="/ppt/slides/slide165.xml" ContentType="application/vnd.openxmlformats-officedocument.presentationml.slide+xml"/>
  <Override PartName="/ppt/slides/slide299.xml" ContentType="application/vnd.openxmlformats-officedocument.presentationml.slide+xml"/>
  <Override PartName="/ppt/slides/slide304.xml" ContentType="application/vnd.openxmlformats-officedocument.presentationml.slide+xml"/>
  <Override PartName="/ppt/slides/slide315.xml" ContentType="application/vnd.openxmlformats-officedocument.presentationml.slide+xml"/>
  <Override PartName="/ppt/slides/slide351.xml" ContentType="application/vnd.openxmlformats-officedocument.presentationml.slide+xml"/>
  <Override PartName="/ppt/slides/slide362.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90.xml" ContentType="application/vnd.openxmlformats-officedocument.presentationml.slide+xml"/>
  <Override PartName="/ppt/slides/slide288.xml" ContentType="application/vnd.openxmlformats-officedocument.presentationml.slide+xml"/>
  <Override PartName="/ppt/slides/slide340.xml" ContentType="application/vnd.openxmlformats-officedocument.presentationml.slide+xml"/>
  <Override PartName="/ppt/viewProps.xml" ContentType="application/vnd.openxmlformats-officedocument.presentationml.viewProps+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slides/slide27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slides/slide208.xml" ContentType="application/vnd.openxmlformats-officedocument.presentationml.slide+xml"/>
  <Override PartName="/ppt/slides/slide219.xml" ContentType="application/vnd.openxmlformats-officedocument.presentationml.slide+xml"/>
  <Override PartName="/ppt/slides/slide255.xml" ContentType="application/vnd.openxmlformats-officedocument.presentationml.slide+xml"/>
  <Override PartName="/ppt/slides/slide266.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s/slide244.xml" ContentType="application/vnd.openxmlformats-officedocument.presentationml.slide+xml"/>
  <Override PartName="/ppt/slides/slide291.xml" ContentType="application/vnd.openxmlformats-officedocument.presentationml.slide+xml"/>
  <Override PartName="/ppt/slideLayouts/slideLayout3.xml" ContentType="application/vnd.openxmlformats-officedocument.presentationml.slideLayout+xml"/>
  <Override PartName="/ppt/slides/slide51.xml" ContentType="application/vnd.openxmlformats-officedocument.presentationml.slide+xml"/>
  <Override PartName="/ppt/slides/slide233.xml" ContentType="application/vnd.openxmlformats-officedocument.presentationml.slide+xml"/>
  <Override PartName="/ppt/slides/slide280.xml" ContentType="application/vnd.openxmlformats-officedocument.presentationml.slide+xml"/>
  <Override PartName="/ppt/slides/slide367.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211.xml" ContentType="application/vnd.openxmlformats-officedocument.presentationml.slide+xml"/>
  <Override PartName="/ppt/slides/slide222.xml" ContentType="application/vnd.openxmlformats-officedocument.presentationml.slide+xml"/>
  <Override PartName="/ppt/slides/slide309.xml" ContentType="application/vnd.openxmlformats-officedocument.presentationml.slide+xml"/>
  <Override PartName="/ppt/slides/slide356.xml" ContentType="application/vnd.openxmlformats-officedocument.presentationml.slide+xml"/>
  <Override PartName="/ppt/slides/slide148.xml" ContentType="application/vnd.openxmlformats-officedocument.presentationml.slide+xml"/>
  <Override PartName="/ppt/slides/slide195.xml" ContentType="application/vnd.openxmlformats-officedocument.presentationml.slide+xml"/>
  <Override PartName="/ppt/slides/slide200.xml" ContentType="application/vnd.openxmlformats-officedocument.presentationml.slide+xml"/>
  <Override PartName="/ppt/slides/slide345.xml" ContentType="application/vnd.openxmlformats-officedocument.presentationml.slide+xml"/>
  <Override PartName="/ppt/slides/slide89.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Override PartName="/ppt/slides/slide323.xml" ContentType="application/vnd.openxmlformats-officedocument.presentationml.slide+xml"/>
  <Override PartName="/ppt/slides/slide334.xml" ContentType="application/vnd.openxmlformats-officedocument.presentationml.slide+xml"/>
  <Override PartName="/ppt/slides/slide370.xml" ContentType="application/vnd.openxmlformats-officedocument.presentationml.slide+xml"/>
  <Override PartName="/ppt/slides/slide78.xml" ContentType="application/vnd.openxmlformats-officedocument.presentationml.slide+xml"/>
  <Override PartName="/ppt/slides/slide115.xml" ContentType="application/vnd.openxmlformats-officedocument.presentationml.slide+xml"/>
  <Override PartName="/ppt/slides/slide162.xml" ContentType="application/vnd.openxmlformats-officedocument.presentationml.slide+xml"/>
  <Override PartName="/ppt/slides/slide312.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104.xml" ContentType="application/vnd.openxmlformats-officedocument.presentationml.slide+xml"/>
  <Override PartName="/ppt/slides/slide151.xml" ContentType="application/vnd.openxmlformats-officedocument.presentationml.slide+xml"/>
  <Override PartName="/ppt/slides/slide238.xml" ContentType="application/vnd.openxmlformats-officedocument.presentationml.slide+xml"/>
  <Override PartName="/ppt/slides/slide249.xml" ContentType="application/vnd.openxmlformats-officedocument.presentationml.slide+xml"/>
  <Override PartName="/ppt/slides/slide285.xml" ContentType="application/vnd.openxmlformats-officedocument.presentationml.slide+xml"/>
  <Override PartName="/ppt/slides/slide296.xml" ContentType="application/vnd.openxmlformats-officedocument.presentationml.slide+xml"/>
  <Override PartName="/ppt/slides/slide301.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5.xml" ContentType="application/vnd.openxmlformats-officedocument.presentationml.slide+xml"/>
  <Override PartName="/ppt/slides/slide92.xml" ContentType="application/vnd.openxmlformats-officedocument.presentationml.slide+xml"/>
  <Override PartName="/ppt/slides/slide140.xml" ContentType="application/vnd.openxmlformats-officedocument.presentationml.slide+xml"/>
  <Override PartName="/ppt/slides/slide227.xml" ContentType="application/vnd.openxmlformats-officedocument.presentationml.slide+xml"/>
  <Override PartName="/ppt/slides/slide274.xml" ContentType="application/vnd.openxmlformats-officedocument.presentationml.slide+xml"/>
  <Override PartName="/ppt/slides/slide34.xml" ContentType="application/vnd.openxmlformats-officedocument.presentationml.slide+xml"/>
  <Override PartName="/ppt/slides/slide81.xml" ContentType="application/vnd.openxmlformats-officedocument.presentationml.slide+xml"/>
  <Override PartName="/ppt/slides/slide216.xml" ContentType="application/vnd.openxmlformats-officedocument.presentationml.slide+xml"/>
  <Override PartName="/ppt/slides/slide263.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slides/slide205.xml" ContentType="application/vnd.openxmlformats-officedocument.presentationml.slide+xml"/>
  <Override PartName="/ppt/slides/slide241.xml" ContentType="application/vnd.openxmlformats-officedocument.presentationml.slide+xml"/>
  <Override PartName="/ppt/slides/slide252.xml" ContentType="application/vnd.openxmlformats-officedocument.presentationml.slide+xml"/>
  <Override PartName="/ppt/slides/slide339.xml" ContentType="application/vnd.openxmlformats-officedocument.presentationml.slide+xml"/>
  <Override PartName="/ppt/slides/slide12.xml" ContentType="application/vnd.openxmlformats-officedocument.presentationml.slide+xml"/>
  <Override PartName="/ppt/slides/slide178.xml" ContentType="application/vnd.openxmlformats-officedocument.presentationml.slide+xml"/>
  <Override PartName="/ppt/slides/slide230.xml" ContentType="application/vnd.openxmlformats-officedocument.presentationml.slide+xml"/>
  <Override PartName="/ppt/slides/slide328.xml" ContentType="application/vnd.openxmlformats-officedocument.presentationml.slide+xml"/>
  <Override PartName="/ppt/slideLayouts/slideLayout11.xml" ContentType="application/vnd.openxmlformats-officedocument.presentationml.slideLayout+xml"/>
  <Override PartName="/ppt/slides/slide167.xml" ContentType="application/vnd.openxmlformats-officedocument.presentationml.slide+xml"/>
  <Override PartName="/ppt/slides/slide306.xml" ContentType="application/vnd.openxmlformats-officedocument.presentationml.slide+xml"/>
  <Override PartName="/ppt/slides/slide317.xml" ContentType="application/vnd.openxmlformats-officedocument.presentationml.slide+xml"/>
  <Override PartName="/ppt/slides/slide353.xml" ContentType="application/vnd.openxmlformats-officedocument.presentationml.slide+xml"/>
  <Override PartName="/ppt/slides/slide364.xml" ContentType="application/vnd.openxmlformats-officedocument.presentationml.slide+xml"/>
  <Override PartName="/ppt/slides/slide109.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92.xml" ContentType="application/vnd.openxmlformats-officedocument.presentationml.slide+xml"/>
  <Override PartName="/ppt/slides/slide342.xml" ContentType="application/vnd.openxmlformats-officedocument.presentationml.slide+xml"/>
  <Override PartName="/ppt/slides/slide97.xml" ContentType="application/vnd.openxmlformats-officedocument.presentationml.slide+xml"/>
  <Override PartName="/ppt/slides/slide134.xml" ContentType="application/vnd.openxmlformats-officedocument.presentationml.slide+xml"/>
  <Override PartName="/ppt/slides/slide181.xml" ContentType="application/vnd.openxmlformats-officedocument.presentationml.slide+xml"/>
  <Override PartName="/ppt/slides/slide279.xml" ContentType="application/vnd.openxmlformats-officedocument.presentationml.slide+xml"/>
  <Override PartName="/ppt/slides/slide331.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23.xml" ContentType="application/vnd.openxmlformats-officedocument.presentationml.slide+xml"/>
  <Override PartName="/ppt/slides/slide170.xml" ContentType="application/vnd.openxmlformats-officedocument.presentationml.slide+xml"/>
  <Override PartName="/ppt/slides/slide257.xml" ContentType="application/vnd.openxmlformats-officedocument.presentationml.slide+xml"/>
  <Override PartName="/ppt/slides/slide268.xml" ContentType="application/vnd.openxmlformats-officedocument.presentationml.slide+xml"/>
  <Override PartName="/ppt/slides/slide320.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64.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246.xml" ContentType="application/vnd.openxmlformats-officedocument.presentationml.slide+xml"/>
  <Override PartName="/ppt/slides/slide293.xml" ContentType="application/vnd.openxmlformats-officedocument.presentationml.slide+xml"/>
  <Override PartName="/ppt/slideLayouts/slideLayout5.xml" ContentType="application/vnd.openxmlformats-officedocument.presentationml.slideLayout+xml"/>
  <Override PartName="/ppt/slides/slide53.xml" ContentType="application/vnd.openxmlformats-officedocument.presentationml.slide+xml"/>
  <Override PartName="/ppt/slides/slide235.xml" ContentType="application/vnd.openxmlformats-officedocument.presentationml.slide+xml"/>
  <Override PartName="/ppt/slides/slide282.xml" ContentType="application/vnd.openxmlformats-officedocument.presentationml.slide+xml"/>
  <Override PartName="/ppt/slides/slide369.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213.xml" ContentType="application/vnd.openxmlformats-officedocument.presentationml.slide+xml"/>
  <Override PartName="/ppt/slides/slide224.xml" ContentType="application/vnd.openxmlformats-officedocument.presentationml.slide+xml"/>
  <Override PartName="/ppt/slides/slide260.xml" ContentType="application/vnd.openxmlformats-officedocument.presentationml.slide+xml"/>
  <Override PartName="/ppt/slides/slide271.xml" ContentType="application/vnd.openxmlformats-officedocument.presentationml.slide+xml"/>
  <Override PartName="/ppt/slides/slide358.xml" ContentType="application/vnd.openxmlformats-officedocument.presentationml.slide+xml"/>
  <Override PartName="/ppt/slides/slide20.xml" ContentType="application/vnd.openxmlformats-officedocument.presentationml.slide+xml"/>
  <Override PartName="/ppt/slides/slide197.xml" ContentType="application/vnd.openxmlformats-officedocument.presentationml.slide+xml"/>
  <Override PartName="/ppt/slides/slide202.xml" ContentType="application/vnd.openxmlformats-officedocument.presentationml.slide+xml"/>
  <Override PartName="/ppt/slides/slide347.xml" ContentType="application/vnd.openxmlformats-officedocument.presentationml.slide+xml"/>
  <Override PartName="/ppt/slides/slide139.xml" ContentType="application/vnd.openxmlformats-officedocument.presentationml.slide+xml"/>
  <Override PartName="/ppt/slides/slide186.xml" ContentType="application/vnd.openxmlformats-officedocument.presentationml.slide+xml"/>
  <Override PartName="/ppt/slides/slide325.xml" ContentType="application/vnd.openxmlformats-officedocument.presentationml.slide+xml"/>
  <Override PartName="/ppt/slides/slide336.xml" ContentType="application/vnd.openxmlformats-officedocument.presentationml.slide+xml"/>
  <Override PartName="/ppt/slides/slide372.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314.xml" ContentType="application/vnd.openxmlformats-officedocument.presentationml.slide+xml"/>
  <Override PartName="/ppt/slides/slide361.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106.xml" ContentType="application/vnd.openxmlformats-officedocument.presentationml.slide+xml"/>
  <Override PartName="/ppt/slides/slide153.xml" ContentType="application/vnd.openxmlformats-officedocument.presentationml.slide+xml"/>
  <Override PartName="/ppt/slides/slide287.xml" ContentType="application/vnd.openxmlformats-officedocument.presentationml.slide+xml"/>
  <Override PartName="/ppt/slides/slide298.xml" ContentType="application/vnd.openxmlformats-officedocument.presentationml.slide+xml"/>
  <Override PartName="/ppt/slides/slide303.xml" ContentType="application/vnd.openxmlformats-officedocument.presentationml.slide+xml"/>
  <Override PartName="/ppt/slides/slide350.xml" ContentType="application/vnd.openxmlformats-officedocument.presentationml.slide+xml"/>
  <Override PartName="/ppt/slides/slide58.xml" ContentType="application/vnd.openxmlformats-officedocument.presentationml.slide+xml"/>
  <Override PartName="/ppt/slides/slide229.xml" ContentType="application/vnd.openxmlformats-officedocument.presentationml.slide+xml"/>
  <Override PartName="/ppt/slides/slide276.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31.xml" ContentType="application/vnd.openxmlformats-officedocument.presentationml.slide+xml"/>
  <Override PartName="/ppt/slides/slide207.xml" ContentType="application/vnd.openxmlformats-officedocument.presentationml.slide+xml"/>
  <Override PartName="/ppt/slides/slide254.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6"/>
  </p:notesMasterIdLst>
  <p:sldIdLst>
    <p:sldId id="256" r:id="rId2"/>
    <p:sldId id="621" r:id="rId3"/>
    <p:sldId id="615" r:id="rId4"/>
    <p:sldId id="616" r:id="rId5"/>
    <p:sldId id="617" r:id="rId6"/>
    <p:sldId id="258" r:id="rId7"/>
    <p:sldId id="259" r:id="rId8"/>
    <p:sldId id="260" r:id="rId9"/>
    <p:sldId id="619" r:id="rId10"/>
    <p:sldId id="415" r:id="rId11"/>
    <p:sldId id="416" r:id="rId12"/>
    <p:sldId id="270" r:id="rId13"/>
    <p:sldId id="275" r:id="rId14"/>
    <p:sldId id="276" r:id="rId15"/>
    <p:sldId id="618" r:id="rId16"/>
    <p:sldId id="280" r:id="rId17"/>
    <p:sldId id="447" r:id="rId18"/>
    <p:sldId id="289" r:id="rId19"/>
    <p:sldId id="419" r:id="rId20"/>
    <p:sldId id="420" r:id="rId21"/>
    <p:sldId id="421" r:id="rId22"/>
    <p:sldId id="426" r:id="rId23"/>
    <p:sldId id="296" r:id="rId24"/>
    <p:sldId id="288" r:id="rId25"/>
    <p:sldId id="297" r:id="rId26"/>
    <p:sldId id="427" r:id="rId27"/>
    <p:sldId id="298" r:id="rId28"/>
    <p:sldId id="299" r:id="rId29"/>
    <p:sldId id="428" r:id="rId30"/>
    <p:sldId id="429" r:id="rId31"/>
    <p:sldId id="300" r:id="rId32"/>
    <p:sldId id="432" r:id="rId33"/>
    <p:sldId id="430" r:id="rId34"/>
    <p:sldId id="303" r:id="rId35"/>
    <p:sldId id="304" r:id="rId36"/>
    <p:sldId id="305" r:id="rId37"/>
    <p:sldId id="433" r:id="rId38"/>
    <p:sldId id="307" r:id="rId39"/>
    <p:sldId id="434" r:id="rId40"/>
    <p:sldId id="308" r:id="rId41"/>
    <p:sldId id="456" r:id="rId42"/>
    <p:sldId id="306" r:id="rId43"/>
    <p:sldId id="309" r:id="rId44"/>
    <p:sldId id="310" r:id="rId45"/>
    <p:sldId id="311" r:id="rId46"/>
    <p:sldId id="313" r:id="rId47"/>
    <p:sldId id="314" r:id="rId48"/>
    <p:sldId id="315" r:id="rId49"/>
    <p:sldId id="453" r:id="rId50"/>
    <p:sldId id="316" r:id="rId51"/>
    <p:sldId id="454" r:id="rId52"/>
    <p:sldId id="317" r:id="rId53"/>
    <p:sldId id="318" r:id="rId54"/>
    <p:sldId id="319" r:id="rId55"/>
    <p:sldId id="455" r:id="rId56"/>
    <p:sldId id="320" r:id="rId57"/>
    <p:sldId id="463" r:id="rId58"/>
    <p:sldId id="321" r:id="rId59"/>
    <p:sldId id="322" r:id="rId60"/>
    <p:sldId id="325" r:id="rId61"/>
    <p:sldId id="326" r:id="rId62"/>
    <p:sldId id="329" r:id="rId63"/>
    <p:sldId id="457" r:id="rId64"/>
    <p:sldId id="330" r:id="rId65"/>
    <p:sldId id="437" r:id="rId66"/>
    <p:sldId id="448" r:id="rId67"/>
    <p:sldId id="449" r:id="rId68"/>
    <p:sldId id="458" r:id="rId69"/>
    <p:sldId id="450" r:id="rId70"/>
    <p:sldId id="451" r:id="rId71"/>
    <p:sldId id="780" r:id="rId72"/>
    <p:sldId id="332" r:id="rId73"/>
    <p:sldId id="331" r:id="rId74"/>
    <p:sldId id="634" r:id="rId75"/>
    <p:sldId id="635" r:id="rId76"/>
    <p:sldId id="636" r:id="rId77"/>
    <p:sldId id="444" r:id="rId78"/>
    <p:sldId id="655" r:id="rId79"/>
    <p:sldId id="442" r:id="rId80"/>
    <p:sldId id="640" r:id="rId81"/>
    <p:sldId id="637" r:id="rId82"/>
    <p:sldId id="653" r:id="rId83"/>
    <p:sldId id="460" r:id="rId84"/>
    <p:sldId id="656" r:id="rId85"/>
    <p:sldId id="658" r:id="rId86"/>
    <p:sldId id="659" r:id="rId87"/>
    <p:sldId id="660" r:id="rId88"/>
    <p:sldId id="661" r:id="rId89"/>
    <p:sldId id="662" r:id="rId90"/>
    <p:sldId id="663" r:id="rId91"/>
    <p:sldId id="664" r:id="rId92"/>
    <p:sldId id="665" r:id="rId93"/>
    <p:sldId id="666" r:id="rId94"/>
    <p:sldId id="667" r:id="rId95"/>
    <p:sldId id="668" r:id="rId96"/>
    <p:sldId id="669" r:id="rId97"/>
    <p:sldId id="670" r:id="rId98"/>
    <p:sldId id="671" r:id="rId99"/>
    <p:sldId id="672" r:id="rId100"/>
    <p:sldId id="673" r:id="rId101"/>
    <p:sldId id="674" r:id="rId102"/>
    <p:sldId id="675" r:id="rId103"/>
    <p:sldId id="676" r:id="rId104"/>
    <p:sldId id="677" r:id="rId105"/>
    <p:sldId id="678" r:id="rId106"/>
    <p:sldId id="679" r:id="rId107"/>
    <p:sldId id="680" r:id="rId108"/>
    <p:sldId id="681" r:id="rId109"/>
    <p:sldId id="682" r:id="rId110"/>
    <p:sldId id="683" r:id="rId111"/>
    <p:sldId id="684" r:id="rId112"/>
    <p:sldId id="685" r:id="rId113"/>
    <p:sldId id="686" r:id="rId114"/>
    <p:sldId id="687" r:id="rId115"/>
    <p:sldId id="688" r:id="rId116"/>
    <p:sldId id="689" r:id="rId117"/>
    <p:sldId id="690" r:id="rId118"/>
    <p:sldId id="691" r:id="rId119"/>
    <p:sldId id="692" r:id="rId120"/>
    <p:sldId id="693" r:id="rId121"/>
    <p:sldId id="694" r:id="rId122"/>
    <p:sldId id="695" r:id="rId123"/>
    <p:sldId id="696" r:id="rId124"/>
    <p:sldId id="697" r:id="rId125"/>
    <p:sldId id="698" r:id="rId126"/>
    <p:sldId id="699" r:id="rId127"/>
    <p:sldId id="700" r:id="rId128"/>
    <p:sldId id="710" r:id="rId129"/>
    <p:sldId id="702" r:id="rId130"/>
    <p:sldId id="703" r:id="rId131"/>
    <p:sldId id="704" r:id="rId132"/>
    <p:sldId id="705" r:id="rId133"/>
    <p:sldId id="706" r:id="rId134"/>
    <p:sldId id="707" r:id="rId135"/>
    <p:sldId id="708" r:id="rId136"/>
    <p:sldId id="709" r:id="rId137"/>
    <p:sldId id="711" r:id="rId138"/>
    <p:sldId id="712" r:id="rId139"/>
    <p:sldId id="713" r:id="rId140"/>
    <p:sldId id="714" r:id="rId141"/>
    <p:sldId id="715" r:id="rId142"/>
    <p:sldId id="716" r:id="rId143"/>
    <p:sldId id="717" r:id="rId144"/>
    <p:sldId id="718" r:id="rId145"/>
    <p:sldId id="719" r:id="rId146"/>
    <p:sldId id="701" r:id="rId147"/>
    <p:sldId id="722" r:id="rId148"/>
    <p:sldId id="720" r:id="rId149"/>
    <p:sldId id="721" r:id="rId150"/>
    <p:sldId id="723" r:id="rId151"/>
    <p:sldId id="724" r:id="rId152"/>
    <p:sldId id="725" r:id="rId153"/>
    <p:sldId id="726" r:id="rId154"/>
    <p:sldId id="727" r:id="rId155"/>
    <p:sldId id="728" r:id="rId156"/>
    <p:sldId id="729" r:id="rId157"/>
    <p:sldId id="730" r:id="rId158"/>
    <p:sldId id="731" r:id="rId159"/>
    <p:sldId id="738" r:id="rId160"/>
    <p:sldId id="739" r:id="rId161"/>
    <p:sldId id="733" r:id="rId162"/>
    <p:sldId id="734" r:id="rId163"/>
    <p:sldId id="732" r:id="rId164"/>
    <p:sldId id="735" r:id="rId165"/>
    <p:sldId id="736" r:id="rId166"/>
    <p:sldId id="737" r:id="rId167"/>
    <p:sldId id="740" r:id="rId168"/>
    <p:sldId id="741" r:id="rId169"/>
    <p:sldId id="742" r:id="rId170"/>
    <p:sldId id="743" r:id="rId171"/>
    <p:sldId id="745" r:id="rId172"/>
    <p:sldId id="746" r:id="rId173"/>
    <p:sldId id="747" r:id="rId174"/>
    <p:sldId id="748" r:id="rId175"/>
    <p:sldId id="749" r:id="rId176"/>
    <p:sldId id="750" r:id="rId177"/>
    <p:sldId id="751" r:id="rId178"/>
    <p:sldId id="752" r:id="rId179"/>
    <p:sldId id="753" r:id="rId180"/>
    <p:sldId id="754" r:id="rId181"/>
    <p:sldId id="755" r:id="rId182"/>
    <p:sldId id="756" r:id="rId183"/>
    <p:sldId id="757" r:id="rId184"/>
    <p:sldId id="758" r:id="rId185"/>
    <p:sldId id="759" r:id="rId186"/>
    <p:sldId id="760" r:id="rId187"/>
    <p:sldId id="761" r:id="rId188"/>
    <p:sldId id="762" r:id="rId189"/>
    <p:sldId id="763" r:id="rId190"/>
    <p:sldId id="764" r:id="rId191"/>
    <p:sldId id="765" r:id="rId192"/>
    <p:sldId id="766" r:id="rId193"/>
    <p:sldId id="767" r:id="rId194"/>
    <p:sldId id="768" r:id="rId195"/>
    <p:sldId id="769" r:id="rId196"/>
    <p:sldId id="770" r:id="rId197"/>
    <p:sldId id="771" r:id="rId198"/>
    <p:sldId id="772" r:id="rId199"/>
    <p:sldId id="773" r:id="rId200"/>
    <p:sldId id="774" r:id="rId201"/>
    <p:sldId id="775" r:id="rId202"/>
    <p:sldId id="776" r:id="rId203"/>
    <p:sldId id="777" r:id="rId204"/>
    <p:sldId id="778" r:id="rId205"/>
    <p:sldId id="779" r:id="rId206"/>
    <p:sldId id="344" r:id="rId207"/>
    <p:sldId id="446" r:id="rId208"/>
    <p:sldId id="345" r:id="rId209"/>
    <p:sldId id="462" r:id="rId210"/>
    <p:sldId id="346" r:id="rId211"/>
    <p:sldId id="347" r:id="rId212"/>
    <p:sldId id="464" r:id="rId213"/>
    <p:sldId id="465" r:id="rId214"/>
    <p:sldId id="466" r:id="rId215"/>
    <p:sldId id="467" r:id="rId216"/>
    <p:sldId id="468" r:id="rId217"/>
    <p:sldId id="469" r:id="rId218"/>
    <p:sldId id="470" r:id="rId219"/>
    <p:sldId id="471" r:id="rId220"/>
    <p:sldId id="472" r:id="rId221"/>
    <p:sldId id="473" r:id="rId222"/>
    <p:sldId id="474" r:id="rId223"/>
    <p:sldId id="475" r:id="rId224"/>
    <p:sldId id="476" r:id="rId225"/>
    <p:sldId id="477" r:id="rId226"/>
    <p:sldId id="478" r:id="rId227"/>
    <p:sldId id="479" r:id="rId228"/>
    <p:sldId id="480" r:id="rId229"/>
    <p:sldId id="481" r:id="rId230"/>
    <p:sldId id="482" r:id="rId231"/>
    <p:sldId id="483" r:id="rId232"/>
    <p:sldId id="484" r:id="rId233"/>
    <p:sldId id="485" r:id="rId234"/>
    <p:sldId id="486" r:id="rId235"/>
    <p:sldId id="487" r:id="rId236"/>
    <p:sldId id="488" r:id="rId237"/>
    <p:sldId id="489" r:id="rId238"/>
    <p:sldId id="490" r:id="rId239"/>
    <p:sldId id="491" r:id="rId240"/>
    <p:sldId id="492" r:id="rId241"/>
    <p:sldId id="348" r:id="rId242"/>
    <p:sldId id="511" r:id="rId243"/>
    <p:sldId id="512" r:id="rId244"/>
    <p:sldId id="514" r:id="rId245"/>
    <p:sldId id="515" r:id="rId246"/>
    <p:sldId id="516" r:id="rId247"/>
    <p:sldId id="513" r:id="rId248"/>
    <p:sldId id="518" r:id="rId249"/>
    <p:sldId id="523" r:id="rId250"/>
    <p:sldId id="524" r:id="rId251"/>
    <p:sldId id="517" r:id="rId252"/>
    <p:sldId id="519" r:id="rId253"/>
    <p:sldId id="520" r:id="rId254"/>
    <p:sldId id="521" r:id="rId255"/>
    <p:sldId id="522" r:id="rId256"/>
    <p:sldId id="352" r:id="rId257"/>
    <p:sldId id="525" r:id="rId258"/>
    <p:sldId id="526" r:id="rId259"/>
    <p:sldId id="527" r:id="rId260"/>
    <p:sldId id="528" r:id="rId261"/>
    <p:sldId id="529" r:id="rId262"/>
    <p:sldId id="530" r:id="rId263"/>
    <p:sldId id="353" r:id="rId264"/>
    <p:sldId id="531" r:id="rId265"/>
    <p:sldId id="363" r:id="rId266"/>
    <p:sldId id="496" r:id="rId267"/>
    <p:sldId id="364" r:id="rId268"/>
    <p:sldId id="495" r:id="rId269"/>
    <p:sldId id="366" r:id="rId270"/>
    <p:sldId id="365" r:id="rId271"/>
    <p:sldId id="494" r:id="rId272"/>
    <p:sldId id="368" r:id="rId273"/>
    <p:sldId id="369" r:id="rId274"/>
    <p:sldId id="367" r:id="rId275"/>
    <p:sldId id="370" r:id="rId276"/>
    <p:sldId id="493" r:id="rId277"/>
    <p:sldId id="387" r:id="rId278"/>
    <p:sldId id="371" r:id="rId279"/>
    <p:sldId id="499" r:id="rId280"/>
    <p:sldId id="374" r:id="rId281"/>
    <p:sldId id="378" r:id="rId282"/>
    <p:sldId id="379" r:id="rId283"/>
    <p:sldId id="532" r:id="rId284"/>
    <p:sldId id="533" r:id="rId285"/>
    <p:sldId id="534" r:id="rId286"/>
    <p:sldId id="535" r:id="rId287"/>
    <p:sldId id="381" r:id="rId288"/>
    <p:sldId id="506" r:id="rId289"/>
    <p:sldId id="536" r:id="rId290"/>
    <p:sldId id="384" r:id="rId291"/>
    <p:sldId id="385" r:id="rId292"/>
    <p:sldId id="390" r:id="rId293"/>
    <p:sldId id="537" r:id="rId294"/>
    <p:sldId id="391" r:id="rId295"/>
    <p:sldId id="538" r:id="rId296"/>
    <p:sldId id="539" r:id="rId297"/>
    <p:sldId id="392" r:id="rId298"/>
    <p:sldId id="386" r:id="rId299"/>
    <p:sldId id="393" r:id="rId300"/>
    <p:sldId id="394" r:id="rId301"/>
    <p:sldId id="540" r:id="rId302"/>
    <p:sldId id="541" r:id="rId303"/>
    <p:sldId id="395" r:id="rId304"/>
    <p:sldId id="396" r:id="rId305"/>
    <p:sldId id="397" r:id="rId306"/>
    <p:sldId id="542" r:id="rId307"/>
    <p:sldId id="543" r:id="rId308"/>
    <p:sldId id="544" r:id="rId309"/>
    <p:sldId id="545" r:id="rId310"/>
    <p:sldId id="546" r:id="rId311"/>
    <p:sldId id="547" r:id="rId312"/>
    <p:sldId id="548" r:id="rId313"/>
    <p:sldId id="549" r:id="rId314"/>
    <p:sldId id="552" r:id="rId315"/>
    <p:sldId id="553" r:id="rId316"/>
    <p:sldId id="554" r:id="rId317"/>
    <p:sldId id="555" r:id="rId318"/>
    <p:sldId id="556" r:id="rId319"/>
    <p:sldId id="557" r:id="rId320"/>
    <p:sldId id="558" r:id="rId321"/>
    <p:sldId id="559" r:id="rId322"/>
    <p:sldId id="560" r:id="rId323"/>
    <p:sldId id="561" r:id="rId324"/>
    <p:sldId id="562" r:id="rId325"/>
    <p:sldId id="563" r:id="rId326"/>
    <p:sldId id="564" r:id="rId327"/>
    <p:sldId id="565" r:id="rId328"/>
    <p:sldId id="566" r:id="rId329"/>
    <p:sldId id="567" r:id="rId330"/>
    <p:sldId id="568" r:id="rId331"/>
    <p:sldId id="569" r:id="rId332"/>
    <p:sldId id="571" r:id="rId333"/>
    <p:sldId id="572" r:id="rId334"/>
    <p:sldId id="573" r:id="rId335"/>
    <p:sldId id="570" r:id="rId336"/>
    <p:sldId id="574" r:id="rId337"/>
    <p:sldId id="575" r:id="rId338"/>
    <p:sldId id="576" r:id="rId339"/>
    <p:sldId id="577" r:id="rId340"/>
    <p:sldId id="578" r:id="rId341"/>
    <p:sldId id="579" r:id="rId342"/>
    <p:sldId id="580" r:id="rId343"/>
    <p:sldId id="581" r:id="rId344"/>
    <p:sldId id="582" r:id="rId345"/>
    <p:sldId id="583" r:id="rId346"/>
    <p:sldId id="584" r:id="rId347"/>
    <p:sldId id="585" r:id="rId348"/>
    <p:sldId id="586" r:id="rId349"/>
    <p:sldId id="587" r:id="rId350"/>
    <p:sldId id="588" r:id="rId351"/>
    <p:sldId id="589" r:id="rId352"/>
    <p:sldId id="590" r:id="rId353"/>
    <p:sldId id="591" r:id="rId354"/>
    <p:sldId id="592" r:id="rId355"/>
    <p:sldId id="593" r:id="rId356"/>
    <p:sldId id="594" r:id="rId357"/>
    <p:sldId id="595" r:id="rId358"/>
    <p:sldId id="596" r:id="rId359"/>
    <p:sldId id="597" r:id="rId360"/>
    <p:sldId id="598" r:id="rId361"/>
    <p:sldId id="599" r:id="rId362"/>
    <p:sldId id="600" r:id="rId363"/>
    <p:sldId id="601" r:id="rId364"/>
    <p:sldId id="602" r:id="rId365"/>
    <p:sldId id="603" r:id="rId366"/>
    <p:sldId id="604" r:id="rId367"/>
    <p:sldId id="606" r:id="rId368"/>
    <p:sldId id="607" r:id="rId369"/>
    <p:sldId id="608" r:id="rId370"/>
    <p:sldId id="609" r:id="rId371"/>
    <p:sldId id="610" r:id="rId372"/>
    <p:sldId id="611" r:id="rId373"/>
    <p:sldId id="612" r:id="rId374"/>
    <p:sldId id="613" r:id="rId37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0" d="100"/>
          <a:sy n="50" d="100"/>
        </p:scale>
        <p:origin x="-1253"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192"/>
    </p:cViewPr>
  </p:sorterViewPr>
  <p:gridSpacing cx="73736200" cy="7373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99" Type="http://schemas.openxmlformats.org/officeDocument/2006/relationships/slide" Target="slides/slide298.xml"/><Relationship Id="rId303" Type="http://schemas.openxmlformats.org/officeDocument/2006/relationships/slide" Target="slides/slide302.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324" Type="http://schemas.openxmlformats.org/officeDocument/2006/relationships/slide" Target="slides/slide323.xml"/><Relationship Id="rId345" Type="http://schemas.openxmlformats.org/officeDocument/2006/relationships/slide" Target="slides/slide344.xml"/><Relationship Id="rId366" Type="http://schemas.openxmlformats.org/officeDocument/2006/relationships/slide" Target="slides/slide365.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slide" Target="slides/slide246.xml"/><Relationship Id="rId107" Type="http://schemas.openxmlformats.org/officeDocument/2006/relationships/slide" Target="slides/slide106.xml"/><Relationship Id="rId268" Type="http://schemas.openxmlformats.org/officeDocument/2006/relationships/slide" Target="slides/slide267.xml"/><Relationship Id="rId289" Type="http://schemas.openxmlformats.org/officeDocument/2006/relationships/slide" Target="slides/slide288.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314" Type="http://schemas.openxmlformats.org/officeDocument/2006/relationships/slide" Target="slides/slide313.xml"/><Relationship Id="rId335" Type="http://schemas.openxmlformats.org/officeDocument/2006/relationships/slide" Target="slides/slide334.xml"/><Relationship Id="rId356" Type="http://schemas.openxmlformats.org/officeDocument/2006/relationships/slide" Target="slides/slide355.xml"/><Relationship Id="rId377" Type="http://schemas.openxmlformats.org/officeDocument/2006/relationships/presProps" Target="presProps.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58" Type="http://schemas.openxmlformats.org/officeDocument/2006/relationships/slide" Target="slides/slide257.xml"/><Relationship Id="rId279" Type="http://schemas.openxmlformats.org/officeDocument/2006/relationships/slide" Target="slides/slide278.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290" Type="http://schemas.openxmlformats.org/officeDocument/2006/relationships/slide" Target="slides/slide289.xml"/><Relationship Id="rId304" Type="http://schemas.openxmlformats.org/officeDocument/2006/relationships/slide" Target="slides/slide303.xml"/><Relationship Id="rId325" Type="http://schemas.openxmlformats.org/officeDocument/2006/relationships/slide" Target="slides/slide324.xml"/><Relationship Id="rId346" Type="http://schemas.openxmlformats.org/officeDocument/2006/relationships/slide" Target="slides/slide345.xml"/><Relationship Id="rId367" Type="http://schemas.openxmlformats.org/officeDocument/2006/relationships/slide" Target="slides/slide366.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slide" Target="slides/slide247.xml"/><Relationship Id="rId269" Type="http://schemas.openxmlformats.org/officeDocument/2006/relationships/slide" Target="slides/slide268.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280" Type="http://schemas.openxmlformats.org/officeDocument/2006/relationships/slide" Target="slides/slide279.xml"/><Relationship Id="rId315" Type="http://schemas.openxmlformats.org/officeDocument/2006/relationships/slide" Target="slides/slide314.xml"/><Relationship Id="rId336" Type="http://schemas.openxmlformats.org/officeDocument/2006/relationships/slide" Target="slides/slide335.xml"/><Relationship Id="rId357" Type="http://schemas.openxmlformats.org/officeDocument/2006/relationships/slide" Target="slides/slide356.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378" Type="http://schemas.openxmlformats.org/officeDocument/2006/relationships/viewProps" Target="viewProps.xml"/><Relationship Id="rId6" Type="http://schemas.openxmlformats.org/officeDocument/2006/relationships/slide" Target="slides/slide5.xml"/><Relationship Id="rId238" Type="http://schemas.openxmlformats.org/officeDocument/2006/relationships/slide" Target="slides/slide237.xml"/><Relationship Id="rId259" Type="http://schemas.openxmlformats.org/officeDocument/2006/relationships/slide" Target="slides/slide258.xml"/><Relationship Id="rId23" Type="http://schemas.openxmlformats.org/officeDocument/2006/relationships/slide" Target="slides/slide22.xml"/><Relationship Id="rId119" Type="http://schemas.openxmlformats.org/officeDocument/2006/relationships/slide" Target="slides/slide118.xml"/><Relationship Id="rId270" Type="http://schemas.openxmlformats.org/officeDocument/2006/relationships/slide" Target="slides/slide269.xml"/><Relationship Id="rId291" Type="http://schemas.openxmlformats.org/officeDocument/2006/relationships/slide" Target="slides/slide290.xml"/><Relationship Id="rId305" Type="http://schemas.openxmlformats.org/officeDocument/2006/relationships/slide" Target="slides/slide304.xml"/><Relationship Id="rId326" Type="http://schemas.openxmlformats.org/officeDocument/2006/relationships/slide" Target="slides/slide325.xml"/><Relationship Id="rId347" Type="http://schemas.openxmlformats.org/officeDocument/2006/relationships/slide" Target="slides/slide346.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368" Type="http://schemas.openxmlformats.org/officeDocument/2006/relationships/slide" Target="slides/slide367.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228" Type="http://schemas.openxmlformats.org/officeDocument/2006/relationships/slide" Target="slides/slide227.xml"/><Relationship Id="rId249" Type="http://schemas.openxmlformats.org/officeDocument/2006/relationships/slide" Target="slides/slide248.xml"/><Relationship Id="rId13" Type="http://schemas.openxmlformats.org/officeDocument/2006/relationships/slide" Target="slides/slide12.xml"/><Relationship Id="rId109" Type="http://schemas.openxmlformats.org/officeDocument/2006/relationships/slide" Target="slides/slide108.xml"/><Relationship Id="rId260" Type="http://schemas.openxmlformats.org/officeDocument/2006/relationships/slide" Target="slides/slide259.xml"/><Relationship Id="rId281" Type="http://schemas.openxmlformats.org/officeDocument/2006/relationships/slide" Target="slides/slide280.xml"/><Relationship Id="rId316" Type="http://schemas.openxmlformats.org/officeDocument/2006/relationships/slide" Target="slides/slide315.xml"/><Relationship Id="rId337" Type="http://schemas.openxmlformats.org/officeDocument/2006/relationships/slide" Target="slides/slide336.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358" Type="http://schemas.openxmlformats.org/officeDocument/2006/relationships/slide" Target="slides/slide357.xml"/><Relationship Id="rId379" Type="http://schemas.openxmlformats.org/officeDocument/2006/relationships/theme" Target="theme/theme1.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18" Type="http://schemas.openxmlformats.org/officeDocument/2006/relationships/slide" Target="slides/slide217.xml"/><Relationship Id="rId239" Type="http://schemas.openxmlformats.org/officeDocument/2006/relationships/slide" Target="slides/slide238.xml"/><Relationship Id="rId250" Type="http://schemas.openxmlformats.org/officeDocument/2006/relationships/slide" Target="slides/slide249.xml"/><Relationship Id="rId271" Type="http://schemas.openxmlformats.org/officeDocument/2006/relationships/slide" Target="slides/slide270.xml"/><Relationship Id="rId292" Type="http://schemas.openxmlformats.org/officeDocument/2006/relationships/slide" Target="slides/slide291.xml"/><Relationship Id="rId306" Type="http://schemas.openxmlformats.org/officeDocument/2006/relationships/slide" Target="slides/slide305.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327" Type="http://schemas.openxmlformats.org/officeDocument/2006/relationships/slide" Target="slides/slide326.xml"/><Relationship Id="rId348" Type="http://schemas.openxmlformats.org/officeDocument/2006/relationships/slide" Target="slides/slide347.xml"/><Relationship Id="rId369" Type="http://schemas.openxmlformats.org/officeDocument/2006/relationships/slide" Target="slides/slide368.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229" Type="http://schemas.openxmlformats.org/officeDocument/2006/relationships/slide" Target="slides/slide228.xml"/><Relationship Id="rId380" Type="http://schemas.openxmlformats.org/officeDocument/2006/relationships/tableStyles" Target="tableStyles.xml"/><Relationship Id="rId240" Type="http://schemas.openxmlformats.org/officeDocument/2006/relationships/slide" Target="slides/slide239.xml"/><Relationship Id="rId261" Type="http://schemas.openxmlformats.org/officeDocument/2006/relationships/slide" Target="slides/slide260.xml"/><Relationship Id="rId14" Type="http://schemas.openxmlformats.org/officeDocument/2006/relationships/slide" Target="slides/slide13.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282" Type="http://schemas.openxmlformats.org/officeDocument/2006/relationships/slide" Target="slides/slide281.xml"/><Relationship Id="rId317" Type="http://schemas.openxmlformats.org/officeDocument/2006/relationships/slide" Target="slides/slide316.xml"/><Relationship Id="rId338" Type="http://schemas.openxmlformats.org/officeDocument/2006/relationships/slide" Target="slides/slide337.xml"/><Relationship Id="rId359" Type="http://schemas.openxmlformats.org/officeDocument/2006/relationships/slide" Target="slides/slide358.xml"/><Relationship Id="rId8" Type="http://schemas.openxmlformats.org/officeDocument/2006/relationships/slide" Target="slides/slide7.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219" Type="http://schemas.openxmlformats.org/officeDocument/2006/relationships/slide" Target="slides/slide218.xml"/><Relationship Id="rId370" Type="http://schemas.openxmlformats.org/officeDocument/2006/relationships/slide" Target="slides/slide369.xml"/><Relationship Id="rId230" Type="http://schemas.openxmlformats.org/officeDocument/2006/relationships/slide" Target="slides/slide229.xml"/><Relationship Id="rId251" Type="http://schemas.openxmlformats.org/officeDocument/2006/relationships/slide" Target="slides/slide250.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72" Type="http://schemas.openxmlformats.org/officeDocument/2006/relationships/slide" Target="slides/slide271.xml"/><Relationship Id="rId293" Type="http://schemas.openxmlformats.org/officeDocument/2006/relationships/slide" Target="slides/slide292.xml"/><Relationship Id="rId307" Type="http://schemas.openxmlformats.org/officeDocument/2006/relationships/slide" Target="slides/slide306.xml"/><Relationship Id="rId328" Type="http://schemas.openxmlformats.org/officeDocument/2006/relationships/slide" Target="slides/slide327.xml"/><Relationship Id="rId349" Type="http://schemas.openxmlformats.org/officeDocument/2006/relationships/slide" Target="slides/slide348.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95" Type="http://schemas.openxmlformats.org/officeDocument/2006/relationships/slide" Target="slides/slide194.xml"/><Relationship Id="rId209" Type="http://schemas.openxmlformats.org/officeDocument/2006/relationships/slide" Target="slides/slide208.xml"/><Relationship Id="rId360" Type="http://schemas.openxmlformats.org/officeDocument/2006/relationships/slide" Target="slides/slide359.xml"/><Relationship Id="rId220" Type="http://schemas.openxmlformats.org/officeDocument/2006/relationships/slide" Target="slides/slide219.xml"/><Relationship Id="rId241" Type="http://schemas.openxmlformats.org/officeDocument/2006/relationships/slide" Target="slides/slide24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262" Type="http://schemas.openxmlformats.org/officeDocument/2006/relationships/slide" Target="slides/slide261.xml"/><Relationship Id="rId283" Type="http://schemas.openxmlformats.org/officeDocument/2006/relationships/slide" Target="slides/slide282.xml"/><Relationship Id="rId318" Type="http://schemas.openxmlformats.org/officeDocument/2006/relationships/slide" Target="slides/slide317.xml"/><Relationship Id="rId339" Type="http://schemas.openxmlformats.org/officeDocument/2006/relationships/slide" Target="slides/slide338.xml"/><Relationship Id="rId78" Type="http://schemas.openxmlformats.org/officeDocument/2006/relationships/slide" Target="slides/slide77.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64" Type="http://schemas.openxmlformats.org/officeDocument/2006/relationships/slide" Target="slides/slide163.xml"/><Relationship Id="rId185" Type="http://schemas.openxmlformats.org/officeDocument/2006/relationships/slide" Target="slides/slide184.xml"/><Relationship Id="rId350" Type="http://schemas.openxmlformats.org/officeDocument/2006/relationships/slide" Target="slides/slide349.xml"/><Relationship Id="rId371" Type="http://schemas.openxmlformats.org/officeDocument/2006/relationships/slide" Target="slides/slide370.xml"/><Relationship Id="rId9" Type="http://schemas.openxmlformats.org/officeDocument/2006/relationships/slide" Target="slides/slide8.xml"/><Relationship Id="rId210" Type="http://schemas.openxmlformats.org/officeDocument/2006/relationships/slide" Target="slides/slide209.xml"/><Relationship Id="rId26" Type="http://schemas.openxmlformats.org/officeDocument/2006/relationships/slide" Target="slides/slide25.xml"/><Relationship Id="rId231" Type="http://schemas.openxmlformats.org/officeDocument/2006/relationships/slide" Target="slides/slide230.xml"/><Relationship Id="rId252" Type="http://schemas.openxmlformats.org/officeDocument/2006/relationships/slide" Target="slides/slide251.xml"/><Relationship Id="rId273" Type="http://schemas.openxmlformats.org/officeDocument/2006/relationships/slide" Target="slides/slide272.xml"/><Relationship Id="rId294" Type="http://schemas.openxmlformats.org/officeDocument/2006/relationships/slide" Target="slides/slide293.xml"/><Relationship Id="rId308" Type="http://schemas.openxmlformats.org/officeDocument/2006/relationships/slide" Target="slides/slide307.xml"/><Relationship Id="rId329" Type="http://schemas.openxmlformats.org/officeDocument/2006/relationships/slide" Target="slides/slide328.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340" Type="http://schemas.openxmlformats.org/officeDocument/2006/relationships/slide" Target="slides/slide339.xml"/><Relationship Id="rId361" Type="http://schemas.openxmlformats.org/officeDocument/2006/relationships/slide" Target="slides/slide360.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263" Type="http://schemas.openxmlformats.org/officeDocument/2006/relationships/slide" Target="slides/slide262.xml"/><Relationship Id="rId284" Type="http://schemas.openxmlformats.org/officeDocument/2006/relationships/slide" Target="slides/slide283.xml"/><Relationship Id="rId319" Type="http://schemas.openxmlformats.org/officeDocument/2006/relationships/slide" Target="slides/slide318.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330" Type="http://schemas.openxmlformats.org/officeDocument/2006/relationships/slide" Target="slides/slide329.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351" Type="http://schemas.openxmlformats.org/officeDocument/2006/relationships/slide" Target="slides/slide350.xml"/><Relationship Id="rId372" Type="http://schemas.openxmlformats.org/officeDocument/2006/relationships/slide" Target="slides/slide371.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slide" Target="slides/slide252.xml"/><Relationship Id="rId274" Type="http://schemas.openxmlformats.org/officeDocument/2006/relationships/slide" Target="slides/slide273.xml"/><Relationship Id="rId295" Type="http://schemas.openxmlformats.org/officeDocument/2006/relationships/slide" Target="slides/slide294.xml"/><Relationship Id="rId309" Type="http://schemas.openxmlformats.org/officeDocument/2006/relationships/slide" Target="slides/slide308.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320" Type="http://schemas.openxmlformats.org/officeDocument/2006/relationships/slide" Target="slides/slide319.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341" Type="http://schemas.openxmlformats.org/officeDocument/2006/relationships/slide" Target="slides/slide340.xml"/><Relationship Id="rId362" Type="http://schemas.openxmlformats.org/officeDocument/2006/relationships/slide" Target="slides/slide361.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264" Type="http://schemas.openxmlformats.org/officeDocument/2006/relationships/slide" Target="slides/slide263.xml"/><Relationship Id="rId285" Type="http://schemas.openxmlformats.org/officeDocument/2006/relationships/slide" Target="slides/slide28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310" Type="http://schemas.openxmlformats.org/officeDocument/2006/relationships/slide" Target="slides/slide309.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331" Type="http://schemas.openxmlformats.org/officeDocument/2006/relationships/slide" Target="slides/slide330.xml"/><Relationship Id="rId352" Type="http://schemas.openxmlformats.org/officeDocument/2006/relationships/slide" Target="slides/slide351.xml"/><Relationship Id="rId373" Type="http://schemas.openxmlformats.org/officeDocument/2006/relationships/slide" Target="slides/slide372.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54" Type="http://schemas.openxmlformats.org/officeDocument/2006/relationships/slide" Target="slides/slide253.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275" Type="http://schemas.openxmlformats.org/officeDocument/2006/relationships/slide" Target="slides/slide274.xml"/><Relationship Id="rId296" Type="http://schemas.openxmlformats.org/officeDocument/2006/relationships/slide" Target="slides/slide295.xml"/><Relationship Id="rId300" Type="http://schemas.openxmlformats.org/officeDocument/2006/relationships/slide" Target="slides/slide299.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321" Type="http://schemas.openxmlformats.org/officeDocument/2006/relationships/slide" Target="slides/slide320.xml"/><Relationship Id="rId342" Type="http://schemas.openxmlformats.org/officeDocument/2006/relationships/slide" Target="slides/slide341.xml"/><Relationship Id="rId363" Type="http://schemas.openxmlformats.org/officeDocument/2006/relationships/slide" Target="slides/slide362.xml"/><Relationship Id="rId202" Type="http://schemas.openxmlformats.org/officeDocument/2006/relationships/slide" Target="slides/slide201.xml"/><Relationship Id="rId223" Type="http://schemas.openxmlformats.org/officeDocument/2006/relationships/slide" Target="slides/slide222.xml"/><Relationship Id="rId244" Type="http://schemas.openxmlformats.org/officeDocument/2006/relationships/slide" Target="slides/slide243.xml"/><Relationship Id="rId18" Type="http://schemas.openxmlformats.org/officeDocument/2006/relationships/slide" Target="slides/slide17.xml"/><Relationship Id="rId39" Type="http://schemas.openxmlformats.org/officeDocument/2006/relationships/slide" Target="slides/slide38.xml"/><Relationship Id="rId265" Type="http://schemas.openxmlformats.org/officeDocument/2006/relationships/slide" Target="slides/slide264.xml"/><Relationship Id="rId286" Type="http://schemas.openxmlformats.org/officeDocument/2006/relationships/slide" Target="slides/slide285.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311" Type="http://schemas.openxmlformats.org/officeDocument/2006/relationships/slide" Target="slides/slide310.xml"/><Relationship Id="rId332" Type="http://schemas.openxmlformats.org/officeDocument/2006/relationships/slide" Target="slides/slide331.xml"/><Relationship Id="rId353" Type="http://schemas.openxmlformats.org/officeDocument/2006/relationships/slide" Target="slides/slide352.xml"/><Relationship Id="rId374" Type="http://schemas.openxmlformats.org/officeDocument/2006/relationships/slide" Target="slides/slide373.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34" Type="http://schemas.openxmlformats.org/officeDocument/2006/relationships/slide" Target="slides/slide233.xml"/><Relationship Id="rId2" Type="http://schemas.openxmlformats.org/officeDocument/2006/relationships/slide" Target="slides/slide1.xml"/><Relationship Id="rId29" Type="http://schemas.openxmlformats.org/officeDocument/2006/relationships/slide" Target="slides/slide28.xml"/><Relationship Id="rId255" Type="http://schemas.openxmlformats.org/officeDocument/2006/relationships/slide" Target="slides/slide254.xml"/><Relationship Id="rId276" Type="http://schemas.openxmlformats.org/officeDocument/2006/relationships/slide" Target="slides/slide275.xml"/><Relationship Id="rId297" Type="http://schemas.openxmlformats.org/officeDocument/2006/relationships/slide" Target="slides/slide296.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301" Type="http://schemas.openxmlformats.org/officeDocument/2006/relationships/slide" Target="slides/slide300.xml"/><Relationship Id="rId322" Type="http://schemas.openxmlformats.org/officeDocument/2006/relationships/slide" Target="slides/slide321.xml"/><Relationship Id="rId343" Type="http://schemas.openxmlformats.org/officeDocument/2006/relationships/slide" Target="slides/slide342.xml"/><Relationship Id="rId364" Type="http://schemas.openxmlformats.org/officeDocument/2006/relationships/slide" Target="slides/slide363.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19" Type="http://schemas.openxmlformats.org/officeDocument/2006/relationships/slide" Target="slides/slide18.xml"/><Relationship Id="rId224" Type="http://schemas.openxmlformats.org/officeDocument/2006/relationships/slide" Target="slides/slide223.xml"/><Relationship Id="rId245" Type="http://schemas.openxmlformats.org/officeDocument/2006/relationships/slide" Target="slides/slide244.xml"/><Relationship Id="rId266" Type="http://schemas.openxmlformats.org/officeDocument/2006/relationships/slide" Target="slides/slide265.xml"/><Relationship Id="rId287" Type="http://schemas.openxmlformats.org/officeDocument/2006/relationships/slide" Target="slides/slide286.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312" Type="http://schemas.openxmlformats.org/officeDocument/2006/relationships/slide" Target="slides/slide311.xml"/><Relationship Id="rId333" Type="http://schemas.openxmlformats.org/officeDocument/2006/relationships/slide" Target="slides/slide332.xml"/><Relationship Id="rId354" Type="http://schemas.openxmlformats.org/officeDocument/2006/relationships/slide" Target="slides/slide353.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75" Type="http://schemas.openxmlformats.org/officeDocument/2006/relationships/slide" Target="slides/slide374.xml"/><Relationship Id="rId3" Type="http://schemas.openxmlformats.org/officeDocument/2006/relationships/slide" Target="slides/slide2.xml"/><Relationship Id="rId214" Type="http://schemas.openxmlformats.org/officeDocument/2006/relationships/slide" Target="slides/slide213.xml"/><Relationship Id="rId235" Type="http://schemas.openxmlformats.org/officeDocument/2006/relationships/slide" Target="slides/slide234.xml"/><Relationship Id="rId256" Type="http://schemas.openxmlformats.org/officeDocument/2006/relationships/slide" Target="slides/slide255.xml"/><Relationship Id="rId277" Type="http://schemas.openxmlformats.org/officeDocument/2006/relationships/slide" Target="slides/slide276.xml"/><Relationship Id="rId298" Type="http://schemas.openxmlformats.org/officeDocument/2006/relationships/slide" Target="slides/slide297.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302" Type="http://schemas.openxmlformats.org/officeDocument/2006/relationships/slide" Target="slides/slide301.xml"/><Relationship Id="rId323" Type="http://schemas.openxmlformats.org/officeDocument/2006/relationships/slide" Target="slides/slide322.xml"/><Relationship Id="rId344" Type="http://schemas.openxmlformats.org/officeDocument/2006/relationships/slide" Target="slides/slide343.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179" Type="http://schemas.openxmlformats.org/officeDocument/2006/relationships/slide" Target="slides/slide178.xml"/><Relationship Id="rId365" Type="http://schemas.openxmlformats.org/officeDocument/2006/relationships/slide" Target="slides/slide364.xml"/><Relationship Id="rId190" Type="http://schemas.openxmlformats.org/officeDocument/2006/relationships/slide" Target="slides/slide189.xml"/><Relationship Id="rId204" Type="http://schemas.openxmlformats.org/officeDocument/2006/relationships/slide" Target="slides/slide203.xml"/><Relationship Id="rId225" Type="http://schemas.openxmlformats.org/officeDocument/2006/relationships/slide" Target="slides/slide224.xml"/><Relationship Id="rId246" Type="http://schemas.openxmlformats.org/officeDocument/2006/relationships/slide" Target="slides/slide245.xml"/><Relationship Id="rId267" Type="http://schemas.openxmlformats.org/officeDocument/2006/relationships/slide" Target="slides/slide266.xml"/><Relationship Id="rId288" Type="http://schemas.openxmlformats.org/officeDocument/2006/relationships/slide" Target="slides/slide287.xml"/><Relationship Id="rId106" Type="http://schemas.openxmlformats.org/officeDocument/2006/relationships/slide" Target="slides/slide105.xml"/><Relationship Id="rId127" Type="http://schemas.openxmlformats.org/officeDocument/2006/relationships/slide" Target="slides/slide126.xml"/><Relationship Id="rId313" Type="http://schemas.openxmlformats.org/officeDocument/2006/relationships/slide" Target="slides/slide312.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94" Type="http://schemas.openxmlformats.org/officeDocument/2006/relationships/slide" Target="slides/slide93.xml"/><Relationship Id="rId148" Type="http://schemas.openxmlformats.org/officeDocument/2006/relationships/slide" Target="slides/slide147.xml"/><Relationship Id="rId169" Type="http://schemas.openxmlformats.org/officeDocument/2006/relationships/slide" Target="slides/slide168.xml"/><Relationship Id="rId334" Type="http://schemas.openxmlformats.org/officeDocument/2006/relationships/slide" Target="slides/slide333.xml"/><Relationship Id="rId355" Type="http://schemas.openxmlformats.org/officeDocument/2006/relationships/slide" Target="slides/slide354.xml"/><Relationship Id="rId376" Type="http://schemas.openxmlformats.org/officeDocument/2006/relationships/notesMaster" Target="notesMasters/notesMaster1.xml"/><Relationship Id="rId4" Type="http://schemas.openxmlformats.org/officeDocument/2006/relationships/slide" Target="slides/slide3.xml"/><Relationship Id="rId180" Type="http://schemas.openxmlformats.org/officeDocument/2006/relationships/slide" Target="slides/slide17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278" Type="http://schemas.openxmlformats.org/officeDocument/2006/relationships/slide" Target="slides/slide27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58DA35-CC7B-4296-A12F-8AD704486AB0}" type="datetimeFigureOut">
              <a:rPr lang="fr-FR" smtClean="0"/>
              <a:pPr/>
              <a:t>04/02/2015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0292F5-3F8F-4FF2-B993-CC874D084D3B}"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C0292F5-3F8F-4FF2-B993-CC874D084D3B}" type="slidenum">
              <a:rPr lang="fr-FR" smtClean="0"/>
              <a:pPr/>
              <a:t>70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260CCDB-8D2D-4FD5-B7E2-A24639127586}" type="datetimeFigureOut">
              <a:rPr lang="fr-FR" smtClean="0"/>
              <a:pPr/>
              <a:t>04/02/2015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550E7F5-17B1-473F-A61F-B77C255D2BB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260CCDB-8D2D-4FD5-B7E2-A24639127586}" type="datetimeFigureOut">
              <a:rPr lang="fr-FR" smtClean="0"/>
              <a:pPr/>
              <a:t>04/02/2015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550E7F5-17B1-473F-A61F-B77C255D2BB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260CCDB-8D2D-4FD5-B7E2-A24639127586}" type="datetimeFigureOut">
              <a:rPr lang="fr-FR" smtClean="0"/>
              <a:pPr/>
              <a:t>04/02/2015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550E7F5-17B1-473F-A61F-B77C255D2BB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260CCDB-8D2D-4FD5-B7E2-A24639127586}" type="datetimeFigureOut">
              <a:rPr lang="fr-FR" smtClean="0"/>
              <a:pPr/>
              <a:t>04/02/2015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550E7F5-17B1-473F-A61F-B77C255D2BB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260CCDB-8D2D-4FD5-B7E2-A24639127586}" type="datetimeFigureOut">
              <a:rPr lang="fr-FR" smtClean="0"/>
              <a:pPr/>
              <a:t>04/02/2015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550E7F5-17B1-473F-A61F-B77C255D2BB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260CCDB-8D2D-4FD5-B7E2-A24639127586}" type="datetimeFigureOut">
              <a:rPr lang="fr-FR" smtClean="0"/>
              <a:pPr/>
              <a:t>04/02/2015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550E7F5-17B1-473F-A61F-B77C255D2BB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260CCDB-8D2D-4FD5-B7E2-A24639127586}" type="datetimeFigureOut">
              <a:rPr lang="fr-FR" smtClean="0"/>
              <a:pPr/>
              <a:t>04/02/2015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550E7F5-17B1-473F-A61F-B77C255D2BB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260CCDB-8D2D-4FD5-B7E2-A24639127586}" type="datetimeFigureOut">
              <a:rPr lang="fr-FR" smtClean="0"/>
              <a:pPr/>
              <a:t>04/02/2015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550E7F5-17B1-473F-A61F-B77C255D2BB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260CCDB-8D2D-4FD5-B7E2-A24639127586}" type="datetimeFigureOut">
              <a:rPr lang="fr-FR" smtClean="0"/>
              <a:pPr/>
              <a:t>04/02/2015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550E7F5-17B1-473F-A61F-B77C255D2BB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260CCDB-8D2D-4FD5-B7E2-A24639127586}" type="datetimeFigureOut">
              <a:rPr lang="fr-FR" smtClean="0"/>
              <a:pPr/>
              <a:t>04/02/2015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550E7F5-17B1-473F-A61F-B77C255D2BB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260CCDB-8D2D-4FD5-B7E2-A24639127586}" type="datetimeFigureOut">
              <a:rPr lang="fr-FR" smtClean="0"/>
              <a:pPr/>
              <a:t>04/02/2015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550E7F5-17B1-473F-A61F-B77C255D2BB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60CCDB-8D2D-4FD5-B7E2-A24639127586}" type="datetimeFigureOut">
              <a:rPr lang="fr-FR" smtClean="0"/>
              <a:pPr/>
              <a:t>04/02/2015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50E7F5-17B1-473F-A61F-B77C255D2BB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Droit commercial</a:t>
            </a:r>
            <a:endParaRPr lang="fr-FR" dirty="0"/>
          </a:p>
        </p:txBody>
      </p:sp>
      <p:sp>
        <p:nvSpPr>
          <p:cNvPr id="3" name="Sous-titre 2"/>
          <p:cNvSpPr>
            <a:spLocks noGrp="1"/>
          </p:cNvSpPr>
          <p:nvPr>
            <p:ph type="subTitle" idx="1"/>
          </p:nvPr>
        </p:nvSpPr>
        <p:spPr/>
        <p:txBody>
          <a:bodyPr/>
          <a:lstStyle/>
          <a:p>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buNone/>
            </a:pPr>
            <a:endParaRPr lang="fr-FR" b="1" dirty="0" smtClean="0"/>
          </a:p>
          <a:p>
            <a:pPr algn="just"/>
            <a:r>
              <a:rPr lang="fr-FR" dirty="0" smtClean="0"/>
              <a:t>Au Maroc, le premier Code de commerce marocain (inspiré du Code Napoléon de 1807) remonte au 12 août 1913.</a:t>
            </a:r>
          </a:p>
          <a:p>
            <a:pPr algn="just"/>
            <a:r>
              <a:rPr lang="fr-FR" dirty="0" smtClean="0"/>
              <a:t>Il a été remplacé en 1996 par un nouveau Code (Loi N° 15-95 promulguée par le dahir du 1er Août 1996) [Bulletin Officiel du Royaume du Maroc n° 4418 du Jeudi 3 Octobre 1996]</a:t>
            </a:r>
          </a:p>
          <a:p>
            <a:pPr algn="just"/>
            <a:r>
              <a:rPr lang="fr-FR" dirty="0" smtClean="0"/>
              <a:t>Ce nouveau Code a rassemblé la plupart des lois éparpillées intéressant le commerce.</a:t>
            </a:r>
            <a:endParaRPr lang="fr-FR"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effectLst>
                  <a:outerShdw blurRad="38100" dist="38100" dir="2700000" algn="tl">
                    <a:srgbClr val="000000">
                      <a:alpha val="43137"/>
                    </a:srgbClr>
                  </a:outerShdw>
                </a:effectLst>
              </a:rPr>
              <a:t>Section 2 – Effets de la L.C.</a:t>
            </a:r>
            <a:endParaRPr lang="fr-FR" b="1"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lstStyle/>
          <a:p>
            <a:pPr algn="just"/>
            <a:r>
              <a:rPr lang="fr-FR" dirty="0" smtClean="0"/>
              <a:t>Le plus souvent la L.C. est créée par le tireur pour être remise à un tiers bénéficiaire qui est généralement le banquier escompteur. Dans cette hypothèse, la L.C. est « émise » dès qu’elle est remise au tiers bénéficiaire et produit immédiatement certains effets, alors même que le tiré n’aurait pas encore été averti de cette émission et n’aurait pas signé la L.C. pour l’accepter.</a:t>
            </a:r>
            <a:endParaRPr lang="fr-FR"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Il faut retenir que la L.C. est valable et produit certains effets en l’absence de toute notification au tiré et avant toute acceptation de la part de celui-ci.</a:t>
            </a:r>
          </a:p>
          <a:p>
            <a:pPr algn="just"/>
            <a:r>
              <a:rPr lang="fr-FR" dirty="0" smtClean="0"/>
              <a:t>Ces effets, attachés à la seule L.C. sont les suivants :</a:t>
            </a:r>
          </a:p>
          <a:p>
            <a:pPr algn="just">
              <a:buFont typeface="Wingdings" pitchFamily="2" charset="2"/>
              <a:buChar char="Ø"/>
            </a:pPr>
            <a:r>
              <a:rPr lang="fr-FR" dirty="0" smtClean="0"/>
              <a:t> le tireur s’oblige </a:t>
            </a:r>
            <a:r>
              <a:rPr lang="fr-FR" dirty="0" err="1" smtClean="0"/>
              <a:t>cambiairement</a:t>
            </a:r>
            <a:r>
              <a:rPr lang="fr-FR" dirty="0" smtClean="0"/>
              <a:t> à payer la L.C. au porteur si le tiré ne la paie pas ; </a:t>
            </a:r>
            <a:endParaRPr lang="fr-FR"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just">
              <a:buFont typeface="Wingdings" pitchFamily="2" charset="2"/>
              <a:buChar char="Ø"/>
            </a:pPr>
            <a:r>
              <a:rPr lang="fr-FR" dirty="0" smtClean="0"/>
              <a:t> la propriété de la provision est transférée aux porteurs successifs de la lettre ;</a:t>
            </a:r>
          </a:p>
          <a:p>
            <a:pPr algn="just">
              <a:buFont typeface="Wingdings" pitchFamily="2" charset="2"/>
              <a:buChar char="Ø"/>
            </a:pPr>
            <a:r>
              <a:rPr lang="fr-FR" dirty="0" smtClean="0"/>
              <a:t> le tiré paie valablement la lettre en déférant à l’ordre du tireur, même s’il n’est pas débiteur d’une provision et même s’il n’ a pas accepté la lettre, sauf son recours contre le tireur.</a:t>
            </a:r>
          </a:p>
          <a:p>
            <a:pPr algn="just">
              <a:buFont typeface="Wingdings" pitchFamily="2" charset="2"/>
              <a:buChar char="ü"/>
            </a:pPr>
            <a:r>
              <a:rPr lang="fr-FR" dirty="0" smtClean="0"/>
              <a:t> Cependant la L.C. est le plus souvent acceptée par le tiré qui la signe ; cette acceptation, bien qu’elle ne soit pas une condition de validité de la L.C. en est une garantie essentielle</a:t>
            </a:r>
            <a:endParaRPr lang="fr-FR"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lgn="just"/>
            <a:r>
              <a:rPr lang="fr-FR" dirty="0" smtClean="0"/>
              <a:t>L.C. conservée par le tireur. Fréquemment dans la pratique, le tireur émet la L.C. à son propre profit sans la faire immédiatement escompter. S’il a besoin d’argent liquide avant l’échéance, il pourra l’endosser au profit de son banquier qui l’escomptera ; sinon, il la fera encaisser lors de l’échéance. Il y trouve l’avantage d’avoir un titre formel qui représente sa créance et en renforce même la valeur ; d’une part, il établit le caractère commercial de la dette du tiré et permet de demander l’ouverture d’une procédure collective</a:t>
            </a:r>
            <a:endParaRPr lang="fr-FR"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just"/>
            <a:r>
              <a:rPr lang="fr-FR" dirty="0" smtClean="0"/>
              <a:t>de celui-ci pour défaut de paiement ; d’autre part, il s’oppose à ce que le tiré puisse réclamer des délais de grâce.</a:t>
            </a:r>
          </a:p>
          <a:p>
            <a:pPr algn="just"/>
            <a:r>
              <a:rPr lang="fr-FR" dirty="0" smtClean="0"/>
              <a:t>Cependant, il ne suffit pas que le tireur crée matériellement la lettre pour que ce effets se produisent ; la L.C. ne sera « émise » et n’aura d’effet à l’égard du tiré qu’à partir du moment où elle sera acceptée par celui-ci ou, sinon, à partir du moment où elle sera endossée au profit d’un tiers et mise en circulation.</a:t>
            </a:r>
            <a:endParaRPr lang="fr-FR"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4000" dirty="0" smtClean="0">
                <a:solidFill>
                  <a:srgbClr val="FF0000"/>
                </a:solidFill>
                <a:effectLst>
                  <a:outerShdw blurRad="38100" dist="38100" dir="2700000" algn="tl">
                    <a:srgbClr val="000000">
                      <a:alpha val="43137"/>
                    </a:srgbClr>
                  </a:outerShdw>
                </a:effectLst>
              </a:rPr>
              <a:t>En émettant, c’-à-d en mettant la L.C. en circulation, le tireur s’engage </a:t>
            </a:r>
            <a:r>
              <a:rPr lang="fr-FR" sz="4000" dirty="0" err="1" smtClean="0">
                <a:solidFill>
                  <a:srgbClr val="FF0000"/>
                </a:solidFill>
                <a:effectLst>
                  <a:outerShdw blurRad="38100" dist="38100" dir="2700000" algn="tl">
                    <a:srgbClr val="000000">
                      <a:alpha val="43137"/>
                    </a:srgbClr>
                  </a:outerShdw>
                </a:effectLst>
              </a:rPr>
              <a:t>cambiairement</a:t>
            </a:r>
            <a:r>
              <a:rPr lang="fr-FR" sz="4000" dirty="0" smtClean="0">
                <a:solidFill>
                  <a:srgbClr val="FF0000"/>
                </a:solidFill>
                <a:effectLst>
                  <a:outerShdw blurRad="38100" dist="38100" dir="2700000" algn="tl">
                    <a:srgbClr val="000000">
                      <a:alpha val="43137"/>
                    </a:srgbClr>
                  </a:outerShdw>
                </a:effectLst>
              </a:rPr>
              <a:t> (§. 1). L’émission transfert la provision (c’-à-d la créance fondamentale du tireur sur le tiré) au bénéficiaire (§. 2).</a:t>
            </a:r>
            <a:endParaRPr lang="fr-FR" sz="4000" dirty="0">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fr-FR" sz="3600" dirty="0" smtClean="0">
                <a:solidFill>
                  <a:srgbClr val="FF0000"/>
                </a:solidFill>
                <a:effectLst>
                  <a:outerShdw blurRad="38100" dist="38100" dir="2700000" algn="tl">
                    <a:srgbClr val="000000">
                      <a:alpha val="43137"/>
                    </a:srgbClr>
                  </a:outerShdw>
                </a:effectLst>
              </a:rPr>
              <a:t>§. 1 – Obligation cambiaire du tireur</a:t>
            </a:r>
          </a:p>
          <a:p>
            <a:pPr algn="just">
              <a:buNone/>
            </a:pPr>
            <a:r>
              <a:rPr lang="fr-FR" sz="3600" dirty="0" smtClean="0">
                <a:effectLst>
                  <a:outerShdw blurRad="38100" dist="38100" dir="2700000" algn="tl">
                    <a:srgbClr val="000000">
                      <a:alpha val="43137"/>
                    </a:srgbClr>
                  </a:outerShdw>
                </a:effectLst>
              </a:rPr>
              <a:t>	</a:t>
            </a:r>
            <a:r>
              <a:rPr lang="fr-FR" sz="3600" b="1" dirty="0" smtClean="0">
                <a:effectLst>
                  <a:outerShdw blurRad="38100" dist="38100" dir="2700000" algn="tl">
                    <a:srgbClr val="000000">
                      <a:alpha val="43137"/>
                    </a:srgbClr>
                  </a:outerShdw>
                </a:effectLst>
              </a:rPr>
              <a:t>1) Valeurs fournie et engagement cambiaire</a:t>
            </a:r>
          </a:p>
          <a:p>
            <a:pPr algn="just">
              <a:buFont typeface="Wingdings" pitchFamily="2" charset="2"/>
              <a:buChar char="Ø"/>
            </a:pPr>
            <a:r>
              <a:rPr lang="fr-FR" sz="3600" b="1" dirty="0" smtClean="0">
                <a:effectLst>
                  <a:outerShdw blurRad="38100" dist="38100" dir="2700000" algn="tl">
                    <a:srgbClr val="000000">
                      <a:alpha val="43137"/>
                    </a:srgbClr>
                  </a:outerShdw>
                </a:effectLst>
              </a:rPr>
              <a:t> </a:t>
            </a:r>
            <a:r>
              <a:rPr lang="fr-FR" sz="3600" dirty="0" smtClean="0"/>
              <a:t>La signature du tireur est la première qui soit apposée sur la lettre et ce peut être la seule si le tiré refuse d’accepter la lettre. </a:t>
            </a:r>
            <a:endParaRPr lang="fr-FR" sz="3600"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buFont typeface="Wingdings" pitchFamily="2" charset="2"/>
              <a:buChar char="Ø"/>
            </a:pPr>
            <a:r>
              <a:rPr lang="fr-FR" dirty="0" smtClean="0"/>
              <a:t> Avant la création de la lettre, le tireur pouvait déjà être débiteur du bénéficiaire en vertu d’un engagement antérieur régi par le droit commun. </a:t>
            </a:r>
          </a:p>
          <a:p>
            <a:pPr algn="just">
              <a:buFont typeface="Wingdings" pitchFamily="2" charset="2"/>
              <a:buChar char="Ø"/>
            </a:pPr>
            <a:r>
              <a:rPr lang="fr-FR" dirty="0" smtClean="0"/>
              <a:t> Cette créance du bénéficiaire est </a:t>
            </a:r>
            <a:r>
              <a:rPr lang="fr-FR" b="1" u="sng" dirty="0" smtClean="0">
                <a:solidFill>
                  <a:srgbClr val="FF0000"/>
                </a:solidFill>
                <a:effectLst>
                  <a:outerShdw blurRad="38100" dist="38100" dir="2700000" algn="tl">
                    <a:srgbClr val="000000">
                      <a:alpha val="43137"/>
                    </a:srgbClr>
                  </a:outerShdw>
                </a:effectLst>
              </a:rPr>
              <a:t>la valeur fournie</a:t>
            </a:r>
            <a:r>
              <a:rPr lang="fr-FR" dirty="0" smtClean="0"/>
              <a:t> dont l’origine peut être variée : vente de marchandise, prêt, ouverture de crédit bancaire, etc.</a:t>
            </a:r>
            <a:endParaRPr lang="fr-FR" b="1" u="sng" dirty="0">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Elle peut aussi correspondre à une opération d’escompte, la valeur fournie représentant alors le montant de la traite moins l’escompte et l’agio, que le banquier escompteur inscrit au crédit du compte-courant du tireur (valeur en compte). </a:t>
            </a:r>
            <a:endParaRPr lang="fr-FR"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r>
              <a:rPr lang="fr-FR" dirty="0" smtClean="0">
                <a:solidFill>
                  <a:srgbClr val="FF0000"/>
                </a:solidFill>
                <a:effectLst>
                  <a:outerShdw blurRad="38100" dist="38100" dir="2700000" algn="tl">
                    <a:srgbClr val="000000">
                      <a:alpha val="43137"/>
                    </a:srgbClr>
                  </a:outerShdw>
                </a:effectLst>
              </a:rPr>
              <a:t>La remise de la traite par le tireur au bénéficiaire a pour but d’éteindre la créance de valeur fournie </a:t>
            </a:r>
            <a:r>
              <a:rPr lang="fr-FR" dirty="0" smtClean="0"/>
              <a:t>; mais cette extinction ne se produit pas au moment de la remise, la L.C. n’a pas d’effet novatoire ; elle </a:t>
            </a:r>
            <a:r>
              <a:rPr lang="fr-FR" dirty="0" smtClean="0">
                <a:solidFill>
                  <a:srgbClr val="FF0000"/>
                </a:solidFill>
                <a:effectLst>
                  <a:outerShdw blurRad="38100" dist="38100" dir="2700000" algn="tl">
                    <a:srgbClr val="000000">
                      <a:alpha val="43137"/>
                    </a:srgbClr>
                  </a:outerShdw>
                </a:effectLst>
              </a:rPr>
              <a:t>ne se produira qu’au moment où la L.C. sera payée à l’échéance par le tiré.</a:t>
            </a:r>
            <a:r>
              <a:rPr lang="fr-FR" dirty="0" smtClean="0"/>
              <a:t> En attendant, le bénéficiaire conservera contre le tireur la créance de valeur fournie qui reste soumise aux règles du droit commun.</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t>Le nouveau Code de Commerce est réparti en 5 thèmes principaux :</a:t>
            </a:r>
          </a:p>
          <a:p>
            <a:r>
              <a:rPr lang="fr-FR" dirty="0" smtClean="0"/>
              <a:t>le commerçant ;</a:t>
            </a:r>
          </a:p>
          <a:p>
            <a:r>
              <a:rPr lang="fr-FR" dirty="0" smtClean="0"/>
              <a:t>le fonds de commerce ;</a:t>
            </a:r>
          </a:p>
          <a:p>
            <a:r>
              <a:rPr lang="fr-FR" dirty="0" smtClean="0"/>
              <a:t>les effets de commerce ;</a:t>
            </a:r>
          </a:p>
          <a:p>
            <a:r>
              <a:rPr lang="fr-FR" dirty="0" smtClean="0"/>
              <a:t>les contrats commerciaux ;</a:t>
            </a:r>
          </a:p>
          <a:p>
            <a:r>
              <a:rPr lang="fr-FR" dirty="0" smtClean="0"/>
              <a:t>les difficultés de l’entreprise.</a:t>
            </a:r>
            <a:endParaRPr lang="fr-FR"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just"/>
            <a:r>
              <a:rPr lang="fr-FR" dirty="0" smtClean="0"/>
              <a:t>Mais, en outre, en signant la L.C., le tireur contracte une dette cambiaire (c’-à-d soumise au droit de la L.C.) à l’égard du bénéficiaire et à l’égard de tous les porteurs successifs auxquels la lettre pourra être transmise. Le bénéficiaire aura donc deux recours pour se faire payer par le tireur : le recours fondé sur la valeur fournie et soumis au droit commun des obligations civiles ou commerciales et le recours cambiaire fondé sur le droit du change.</a:t>
            </a:r>
            <a:endParaRPr lang="fr-FR"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sz="3600" b="1" dirty="0" smtClean="0">
                <a:solidFill>
                  <a:srgbClr val="FF0000"/>
                </a:solidFill>
                <a:effectLst>
                  <a:outerShdw blurRad="38100" dist="38100" dir="2700000" algn="tl">
                    <a:srgbClr val="000000">
                      <a:alpha val="43137"/>
                    </a:srgbClr>
                  </a:outerShdw>
                </a:effectLst>
              </a:rPr>
              <a:t>2) Caractères de l’engagement cambiaire</a:t>
            </a:r>
          </a:p>
          <a:p>
            <a:pPr algn="just"/>
            <a:r>
              <a:rPr lang="fr-FR" sz="3600" dirty="0" smtClean="0"/>
              <a:t>L’engagement cambiaire du tireur présente six caractères particuliers que l’on retrouve d’ailleurs, d’une façon générale, pour les engagements de tous les signataires de la L.C. : tiré acceptant, endosseur, donneur d’aval, etc.</a:t>
            </a:r>
            <a:endParaRPr lang="fr-FR" sz="3600"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fr-FR" b="1" dirty="0" smtClean="0">
                <a:solidFill>
                  <a:srgbClr val="00B050"/>
                </a:solidFill>
                <a:effectLst>
                  <a:outerShdw blurRad="38100" dist="38100" dir="2700000" algn="tl">
                    <a:srgbClr val="000000">
                      <a:alpha val="43137"/>
                    </a:srgbClr>
                  </a:outerShdw>
                </a:effectLst>
              </a:rPr>
              <a:t>1°) Caractère commercial</a:t>
            </a:r>
          </a:p>
          <a:p>
            <a:pPr algn="just"/>
            <a:r>
              <a:rPr lang="fr-FR" dirty="0" smtClean="0"/>
              <a:t>La signature de la L.C. est un acte de commerce pour toute personne ; même si la dette de valeur fournie est civile ; le tireur s’engage donc commercialement en signant la lettre.</a:t>
            </a:r>
          </a:p>
          <a:p>
            <a:pPr algn="just"/>
            <a:r>
              <a:rPr lang="fr-FR" dirty="0" smtClean="0"/>
              <a:t>Il faut en déduire que le tribunal de commerce est compétent en cas de litige, que le défaut de paiement de la lettre justifie la mise en faillite, que la falsification de la lettre est un faux en écriture de commerce, que les intérêts moratoires courent au taux commercial.</a:t>
            </a:r>
            <a:endParaRPr lang="fr-FR"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fr-FR" sz="3600" dirty="0" smtClean="0">
                <a:solidFill>
                  <a:srgbClr val="FF0000"/>
                </a:solidFill>
                <a:effectLst>
                  <a:outerShdw blurRad="38100" dist="38100" dir="2700000" algn="tl">
                    <a:srgbClr val="000000">
                      <a:alpha val="43137"/>
                    </a:srgbClr>
                  </a:outerShdw>
                </a:effectLst>
              </a:rPr>
              <a:t>2°) Caractère unilatéral. </a:t>
            </a:r>
          </a:p>
          <a:p>
            <a:pPr algn="just">
              <a:buNone/>
            </a:pPr>
            <a:r>
              <a:rPr lang="fr-FR" sz="3600" dirty="0" smtClean="0">
                <a:effectLst>
                  <a:outerShdw blurRad="38100" dist="38100" dir="2700000" algn="tl">
                    <a:srgbClr val="000000">
                      <a:alpha val="43137"/>
                    </a:srgbClr>
                  </a:outerShdw>
                </a:effectLst>
              </a:rPr>
              <a:t>	</a:t>
            </a:r>
            <a:r>
              <a:rPr lang="fr-FR" sz="3600" dirty="0" smtClean="0"/>
              <a:t>L’engagement du tireur est indépendant de celui des autres signataires ; il demeure valable même si celui d’un autre signataire est nul pour falsification, pour incapacité, pour vice du consentement, etc.</a:t>
            </a:r>
            <a:endParaRPr lang="fr-FR" sz="3600"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dirty="0" smtClean="0">
                <a:solidFill>
                  <a:srgbClr val="00B050"/>
                </a:solidFill>
                <a:effectLst>
                  <a:outerShdw blurRad="38100" dist="38100" dir="2700000" algn="tl">
                    <a:srgbClr val="000000">
                      <a:alpha val="43137"/>
                    </a:srgbClr>
                  </a:outerShdw>
                </a:effectLst>
              </a:rPr>
              <a:t>3°) Caractère solidaire</a:t>
            </a:r>
          </a:p>
          <a:p>
            <a:pPr algn="just">
              <a:buNone/>
            </a:pPr>
            <a:r>
              <a:rPr lang="fr-FR" dirty="0" smtClean="0">
                <a:effectLst>
                  <a:outerShdw blurRad="38100" dist="38100" dir="2700000" algn="tl">
                    <a:srgbClr val="000000">
                      <a:alpha val="43137"/>
                    </a:srgbClr>
                  </a:outerShdw>
                </a:effectLst>
              </a:rPr>
              <a:t>	</a:t>
            </a:r>
            <a:r>
              <a:rPr lang="fr-FR" dirty="0" smtClean="0"/>
              <a:t>Le tireur, comme tout autre signataire de la L.C. garantit solidairement le paiement de la L.C., si le tiré ne la paie pas à l’échéance ou même s’il refuse de l’accepter ; le porteur a donc un recours contre lui pour obtenir le règlement de la L.C., sauf le recours du tireur, à son tour, contre le tiré.</a:t>
            </a:r>
            <a:endParaRPr lang="fr-FR"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buNone/>
            </a:pPr>
            <a:r>
              <a:rPr lang="fr-FR" b="1" dirty="0" smtClean="0">
                <a:solidFill>
                  <a:srgbClr val="00B050"/>
                </a:solidFill>
                <a:effectLst>
                  <a:outerShdw blurRad="38100" dist="38100" dir="2700000" algn="tl">
                    <a:srgbClr val="000000">
                      <a:alpha val="43137"/>
                    </a:srgbClr>
                  </a:outerShdw>
                </a:effectLst>
              </a:rPr>
              <a:t>4°) Caractère abstrait</a:t>
            </a:r>
          </a:p>
          <a:p>
            <a:pPr algn="just">
              <a:buNone/>
            </a:pPr>
            <a:r>
              <a:rPr lang="fr-FR" dirty="0" smtClean="0"/>
              <a:t>	C’est le principe de l’inopposabilité des exceptions. Le tireur ne peut pas opposer aux tiers porteurs de bonne foi une exception fondée sur l’absence de valeur fournie ou sur l’illicéité de la valeur fournie : son engagement cambiaire devient indépendant de la cause, c’-à-d de la raison pour laquelle il a remis la lettre au premier bénéficiaire.</a:t>
            </a:r>
            <a:endParaRPr lang="fr-FR"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lgn="just">
              <a:buNone/>
            </a:pPr>
            <a:r>
              <a:rPr lang="fr-FR" dirty="0" smtClean="0">
                <a:solidFill>
                  <a:srgbClr val="FF0000"/>
                </a:solidFill>
                <a:effectLst>
                  <a:outerShdw blurRad="38100" dist="38100" dir="2700000" algn="tl">
                    <a:srgbClr val="000000">
                      <a:alpha val="43137"/>
                    </a:srgbClr>
                  </a:outerShdw>
                </a:effectLst>
              </a:rPr>
              <a:t>5°) Absence de délai de grâce</a:t>
            </a:r>
          </a:p>
          <a:p>
            <a:pPr algn="just">
              <a:buNone/>
            </a:pPr>
            <a:r>
              <a:rPr lang="fr-FR" dirty="0" smtClean="0"/>
              <a:t>	Le tireur, comme tout autre signataire de la L.C., doit payer cette lettre à l’échéance sans pouvoir obtenir de délais de grâce judiciaires.</a:t>
            </a:r>
          </a:p>
          <a:p>
            <a:pPr algn="just">
              <a:buNone/>
            </a:pPr>
            <a:r>
              <a:rPr lang="fr-FR" b="1" dirty="0" smtClean="0">
                <a:solidFill>
                  <a:srgbClr val="FF0000"/>
                </a:solidFill>
                <a:effectLst>
                  <a:outerShdw blurRad="38100" dist="38100" dir="2700000" algn="tl">
                    <a:srgbClr val="000000">
                      <a:alpha val="43137"/>
                    </a:srgbClr>
                  </a:outerShdw>
                </a:effectLst>
              </a:rPr>
              <a:t>6°) Prescriptions abrégée</a:t>
            </a:r>
          </a:p>
          <a:p>
            <a:pPr algn="just">
              <a:buNone/>
            </a:pPr>
            <a:r>
              <a:rPr lang="fr-FR" dirty="0" smtClean="0"/>
              <a:t>	L’obligation cambiaire s’éteint par un délai de prescription très bref ; mais, cette prescription du recours cambiaire laisse subsister au profit du bénéficiaire le recours fondé sur la valeur fournie qui reste soumis aux délais de prescription plus longs de droit commun.</a:t>
            </a:r>
            <a:endParaRPr lang="fr-FR"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effectLst>
                  <a:outerShdw blurRad="38100" dist="38100" dir="2700000" algn="tl">
                    <a:srgbClr val="000000">
                      <a:alpha val="43137"/>
                    </a:srgbClr>
                  </a:outerShdw>
                </a:effectLst>
              </a:rPr>
              <a:t>§. 2 – Transmission de la propriété de la provision</a:t>
            </a:r>
            <a:endParaRPr lang="fr-FR" b="1"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lstStyle/>
          <a:p>
            <a:r>
              <a:rPr lang="fr-FR" dirty="0" smtClean="0"/>
              <a:t>La provision est la créance de somme d’argent que le tireur a ou aura contre le tiré en vertu d’un contrat soumis au droit commun : vente de marchandises, prestation de service, prêt, etc.</a:t>
            </a:r>
          </a:p>
          <a:p>
            <a:r>
              <a:rPr lang="fr-FR" dirty="0" smtClean="0"/>
              <a:t>C’est parce que le tiré est ou sera débiteur de la provision que le tireur créera la traite et que le tiré la paiera.</a:t>
            </a:r>
            <a:endParaRPr lang="fr-FR"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r>
              <a:rPr lang="fr-FR" dirty="0" smtClean="0"/>
              <a:t>Cependant, l’existence de la provision n’est pas une condition de validité de la L.C. D’une part, il n’est pas nécessaire qu’elle existe lors de l’échéance ; par exemple un industriel à qui une machine a été commandée peut tirer tout de suite une traite sur l’acheteur bien que celui-ci ne devienne débiteur du prix qu’au moment de la livraison de la machine ; il suffira que cette livraison se sera produite avant l’échéance de la traite.</a:t>
            </a:r>
            <a:endParaRPr lang="fr-FR"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just"/>
            <a:r>
              <a:rPr lang="fr-FR" dirty="0" smtClean="0"/>
              <a:t>D’autre part, même si la provision n’existe pas au moment de l’échéance de la traite, celle-ci ne sera pas privée d’effet. Le tirée pourra la payer valablement sauf à exercer un recours contre le tireur ; et, s’il ne le paie pas, le bénéficiaire pourra exercer un recours cambiaire contre le tireur. Mais ce dernier aura commis une faute en ne constituant pas la provision avant l’échéance, ce qui l’empêchera de se prévaloir de la négligence du bénéficiaire.</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4 - Sources du droit commercial</a:t>
            </a:r>
            <a:endParaRPr lang="fr-FR" b="1" dirty="0"/>
          </a:p>
        </p:txBody>
      </p:sp>
      <p:sp>
        <p:nvSpPr>
          <p:cNvPr id="3" name="Espace réservé du contenu 2"/>
          <p:cNvSpPr>
            <a:spLocks noGrp="1"/>
          </p:cNvSpPr>
          <p:nvPr>
            <p:ph idx="1"/>
          </p:nvPr>
        </p:nvSpPr>
        <p:spPr/>
        <p:txBody>
          <a:bodyPr/>
          <a:lstStyle/>
          <a:p>
            <a:r>
              <a:rPr lang="fr-FR" dirty="0" smtClean="0"/>
              <a:t>Il importe de distinguer le droit commercial coutumier et le droit commercial écrit.</a:t>
            </a:r>
          </a:p>
          <a:p>
            <a:r>
              <a:rPr lang="fr-FR" b="1" dirty="0" smtClean="0"/>
              <a:t>1) Droit commercial écrit</a:t>
            </a:r>
          </a:p>
          <a:p>
            <a:r>
              <a:rPr lang="fr-FR" b="1" dirty="0" smtClean="0"/>
              <a:t>a) Droit écrit intérieur</a:t>
            </a:r>
          </a:p>
          <a:p>
            <a:r>
              <a:rPr lang="fr-FR" b="1" dirty="0" smtClean="0"/>
              <a:t>b) Conventions internationales</a:t>
            </a:r>
          </a:p>
          <a:p>
            <a:pPr>
              <a:buNone/>
            </a:pPr>
            <a:endParaRPr lang="fr-FR" b="1" dirty="0" smtClean="0"/>
          </a:p>
          <a:p>
            <a:r>
              <a:rPr lang="fr-FR" dirty="0" smtClean="0"/>
              <a:t>Le Maroc obéit à un grand nombre de traités internationaux intéressant le droit commercial</a:t>
            </a:r>
            <a:endParaRPr lang="fr-FR"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C00000"/>
                </a:solidFill>
                <a:effectLst>
                  <a:outerShdw blurRad="38100" dist="38100" dir="2700000" algn="tl">
                    <a:srgbClr val="000000">
                      <a:alpha val="43137"/>
                    </a:srgbClr>
                  </a:outerShdw>
                </a:effectLst>
              </a:rPr>
              <a:t>Section 3 – Garanties de la L.C.</a:t>
            </a:r>
            <a:endParaRPr lang="fr-FR" b="1" dirty="0">
              <a:solidFill>
                <a:srgbClr val="C0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lstStyle/>
          <a:p>
            <a:pPr>
              <a:buNone/>
            </a:pPr>
            <a:r>
              <a:rPr lang="fr-FR" b="1" dirty="0" smtClean="0">
                <a:solidFill>
                  <a:srgbClr val="00B050"/>
                </a:solidFill>
                <a:effectLst>
                  <a:outerShdw blurRad="38100" dist="38100" dir="2700000" algn="tl">
                    <a:srgbClr val="000000">
                      <a:alpha val="43137"/>
                    </a:srgbClr>
                  </a:outerShdw>
                </a:effectLst>
              </a:rPr>
              <a:t>§. 1 – Acceptation du tiré</a:t>
            </a:r>
          </a:p>
          <a:p>
            <a:pPr algn="just">
              <a:buFont typeface="Wingdings" pitchFamily="2" charset="2"/>
              <a:buChar char="Ø"/>
            </a:pPr>
            <a:r>
              <a:rPr lang="fr-FR" b="1" dirty="0" smtClean="0">
                <a:solidFill>
                  <a:srgbClr val="00B050"/>
                </a:solidFill>
                <a:effectLst>
                  <a:outerShdw blurRad="38100" dist="38100" dir="2700000" algn="tl">
                    <a:srgbClr val="000000">
                      <a:alpha val="43137"/>
                    </a:srgbClr>
                  </a:outerShdw>
                </a:effectLst>
              </a:rPr>
              <a:t> </a:t>
            </a:r>
            <a:r>
              <a:rPr lang="fr-FR" dirty="0" smtClean="0"/>
              <a:t>L’acceptation de la L.C. consiste dans l’apposition de la signature du tiré sur la L.C.</a:t>
            </a:r>
          </a:p>
          <a:p>
            <a:pPr algn="just">
              <a:buFont typeface="Wingdings" pitchFamily="2" charset="2"/>
              <a:buChar char="Ø"/>
            </a:pPr>
            <a:r>
              <a:rPr lang="fr-FR" dirty="0" smtClean="0"/>
              <a:t> Jusque-là, le tiré n’était obligé de payer la lettre que s’il y avait provision. </a:t>
            </a:r>
          </a:p>
          <a:p>
            <a:pPr algn="just">
              <a:buFont typeface="Wingdings" pitchFamily="2" charset="2"/>
              <a:buChar char="Ø"/>
            </a:pPr>
            <a:r>
              <a:rPr lang="fr-FR" dirty="0" smtClean="0"/>
              <a:t>A partir de l’acceptation, il se reconnaît débiteur et s’engage </a:t>
            </a:r>
            <a:r>
              <a:rPr lang="fr-FR" dirty="0" err="1" smtClean="0"/>
              <a:t>cambiairement</a:t>
            </a:r>
            <a:r>
              <a:rPr lang="fr-FR" dirty="0" smtClean="0"/>
              <a:t> à payer la traite entre les mains de tout porteur.</a:t>
            </a:r>
            <a:endParaRPr lang="fr-FR"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4400" dirty="0" smtClean="0"/>
              <a:t>Ce n’est pas une simple reconnaissance de dette, mais une modification des caractères juridiques de celle-ci qui aggrave la situation du tiré.</a:t>
            </a:r>
            <a:endParaRPr lang="fr-FR" sz="4400"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00B050"/>
                </a:solidFill>
                <a:effectLst>
                  <a:outerShdw blurRad="38100" dist="38100" dir="2700000" algn="tl">
                    <a:srgbClr val="000000">
                      <a:alpha val="43137"/>
                    </a:srgbClr>
                  </a:outerShdw>
                </a:effectLst>
              </a:rPr>
              <a:t>A) Formes de l’acceptation</a:t>
            </a:r>
            <a:endParaRPr lang="fr-FR" b="1" dirty="0">
              <a:solidFill>
                <a:srgbClr val="00B05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normAutofit/>
          </a:bodyPr>
          <a:lstStyle/>
          <a:p>
            <a:pPr marL="514350" indent="-514350">
              <a:buAutoNum type="arabicParenR"/>
            </a:pPr>
            <a:r>
              <a:rPr lang="fr-FR" b="1" dirty="0" smtClean="0">
                <a:solidFill>
                  <a:srgbClr val="C00000"/>
                </a:solidFill>
                <a:effectLst>
                  <a:outerShdw blurRad="38100" dist="38100" dir="2700000" algn="tl">
                    <a:srgbClr val="000000">
                      <a:alpha val="43137"/>
                    </a:srgbClr>
                  </a:outerShdw>
                </a:effectLst>
              </a:rPr>
              <a:t>Présentation à l’acceptation</a:t>
            </a:r>
          </a:p>
          <a:p>
            <a:pPr marL="514350" indent="-514350" algn="just">
              <a:buFont typeface="Wingdings" pitchFamily="2" charset="2"/>
              <a:buChar char="v"/>
            </a:pPr>
            <a:r>
              <a:rPr lang="fr-FR" dirty="0" smtClean="0"/>
              <a:t>La traite peut être présentée à l’acceptation soit par le tireur, soit par n’importe lequel des porteurs successifs.</a:t>
            </a:r>
          </a:p>
          <a:p>
            <a:pPr marL="514350" indent="-514350" algn="just">
              <a:buFont typeface="Wingdings" pitchFamily="2" charset="2"/>
              <a:buChar char="v"/>
            </a:pPr>
            <a:r>
              <a:rPr lang="fr-FR" dirty="0" smtClean="0"/>
              <a:t>Ces règles peuvent être modifiées par des clauses apposées sur la lettre par le tireur ou un porteur ultérieur.</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Une clause peut d’abord imposer au porteur la présentation à l’acceptation et même fixer un délai pour cette présentation ; </a:t>
            </a:r>
            <a:r>
              <a:rPr lang="fr-FR" b="1" dirty="0" smtClean="0">
                <a:solidFill>
                  <a:srgbClr val="FF0000"/>
                </a:solidFill>
                <a:effectLst>
                  <a:outerShdw blurRad="38100" dist="38100" dir="2700000" algn="tl">
                    <a:srgbClr val="000000">
                      <a:alpha val="43137"/>
                    </a:srgbClr>
                  </a:outerShdw>
                </a:effectLst>
              </a:rPr>
              <a:t>clause « contre acceptation » </a:t>
            </a:r>
            <a:r>
              <a:rPr lang="fr-FR" dirty="0" smtClean="0"/>
              <a:t>ou </a:t>
            </a:r>
            <a:r>
              <a:rPr lang="fr-FR" dirty="0" smtClean="0">
                <a:solidFill>
                  <a:srgbClr val="FF0000"/>
                </a:solidFill>
                <a:effectLst>
                  <a:outerShdw blurRad="38100" dist="38100" dir="2700000" algn="tl">
                    <a:srgbClr val="000000">
                      <a:alpha val="43137"/>
                    </a:srgbClr>
                  </a:outerShdw>
                </a:effectLst>
              </a:rPr>
              <a:t>« à présenter à l’acceptation avant telle date »</a:t>
            </a:r>
            <a:r>
              <a:rPr lang="fr-FR" dirty="0" smtClean="0"/>
              <a:t>. Il en est ainsi lorsque le tireur a des doutes sur l’intention du tiré de payer et veut être fixé avant l’échéance.</a:t>
            </a:r>
          </a:p>
          <a:p>
            <a:endParaRPr lang="fr-FR"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r>
              <a:rPr lang="fr-FR" dirty="0" smtClean="0"/>
              <a:t>En sens inverse, une clause peut interdire la présentation à l’acceptation ou l’interdire avant une certaine date : clause </a:t>
            </a:r>
            <a:r>
              <a:rPr lang="fr-FR" dirty="0" smtClean="0">
                <a:solidFill>
                  <a:srgbClr val="FF0000"/>
                </a:solidFill>
                <a:effectLst>
                  <a:outerShdw blurRad="38100" dist="38100" dir="2700000" algn="tl">
                    <a:srgbClr val="000000">
                      <a:alpha val="43137"/>
                    </a:srgbClr>
                  </a:outerShdw>
                </a:effectLst>
              </a:rPr>
              <a:t>« non acceptable</a:t>
            </a:r>
            <a:r>
              <a:rPr lang="fr-FR" dirty="0" smtClean="0"/>
              <a:t> ou </a:t>
            </a:r>
            <a:r>
              <a:rPr lang="fr-FR" dirty="0" smtClean="0">
                <a:solidFill>
                  <a:srgbClr val="FF0000"/>
                </a:solidFill>
                <a:effectLst>
                  <a:outerShdw blurRad="38100" dist="38100" dir="2700000" algn="tl">
                    <a:srgbClr val="000000">
                      <a:alpha val="43137"/>
                    </a:srgbClr>
                  </a:outerShdw>
                </a:effectLst>
              </a:rPr>
              <a:t>« à ne pas présenter à l’acceptation avant telle date ».</a:t>
            </a:r>
          </a:p>
          <a:p>
            <a:pPr algn="just"/>
            <a:r>
              <a:rPr lang="fr-FR" dirty="0" smtClean="0"/>
              <a:t>Tel est le cas si la provision n’existe pas encore ou si le tireur ne veut pas ennuyer un bon client qui refuse en général d’accepter les traites tirées sur lui.</a:t>
            </a:r>
            <a:endParaRPr lang="fr-FR"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just"/>
            <a:r>
              <a:rPr lang="fr-FR" dirty="0" smtClean="0"/>
              <a:t>Ces clauses d’interdiction sont écartées par la loi dans deux hypothèses :</a:t>
            </a:r>
          </a:p>
          <a:p>
            <a:pPr algn="just">
              <a:buFont typeface="Wingdings" pitchFamily="2" charset="2"/>
              <a:buChar char="q"/>
            </a:pPr>
            <a:r>
              <a:rPr lang="fr-FR" dirty="0" smtClean="0"/>
              <a:t> s’il s’agit d’une lettre payable à un certain délai de vue, la présentation à l’acceptation devant faire courir ce risque ;</a:t>
            </a:r>
          </a:p>
          <a:p>
            <a:pPr algn="just">
              <a:buFont typeface="Wingdings" pitchFamily="2" charset="2"/>
              <a:buChar char="q"/>
            </a:pPr>
            <a:r>
              <a:rPr lang="fr-FR" dirty="0" smtClean="0"/>
              <a:t> si la traite est domiciliée chez le banquier du tiré, la présentation à l’acceptation devant avertir le tiré de donner à son banquier les instructions et les fonds nécessaires pour le paiement de la traite.</a:t>
            </a:r>
            <a:endParaRPr lang="fr-FR"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b="1" dirty="0" smtClean="0">
                <a:solidFill>
                  <a:srgbClr val="FF0000"/>
                </a:solidFill>
                <a:effectLst>
                  <a:outerShdw blurRad="38100" dist="38100" dir="2700000" algn="tl">
                    <a:srgbClr val="000000">
                      <a:alpha val="43137"/>
                    </a:srgbClr>
                  </a:outerShdw>
                </a:effectLst>
              </a:rPr>
              <a:t>Caractère facultatif de l’acceptation</a:t>
            </a:r>
          </a:p>
          <a:p>
            <a:pPr algn="just"/>
            <a:r>
              <a:rPr lang="fr-FR" sz="4400" dirty="0" smtClean="0"/>
              <a:t>En principe, le tiré n’est pas obligé d’accepter la traite, même s’il est débiteur d’une provision actuelle. En effet, l’acceptation l’oblige selon le droit cambiaire et aggrave sa situation.</a:t>
            </a:r>
          </a:p>
          <a:p>
            <a:pPr algn="just"/>
            <a:endParaRPr lang="fr-FR" sz="4400"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4000" dirty="0" smtClean="0"/>
              <a:t>Cependant, ce refus peut être gênant pour le tireur qui aura des difficultés pour faire escompter la traite. </a:t>
            </a:r>
          </a:p>
          <a:p>
            <a:pPr algn="just"/>
            <a:r>
              <a:rPr lang="fr-FR" sz="4000" dirty="0" smtClean="0"/>
              <a:t>L’acceptation est obligatoire pour le tiré lorsque les conditions suivantes sont remplies:</a:t>
            </a:r>
          </a:p>
          <a:p>
            <a:pPr algn="just">
              <a:buNone/>
            </a:pPr>
            <a:endParaRPr lang="fr-FR" sz="4000"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buFont typeface="Wingdings" pitchFamily="2" charset="2"/>
              <a:buChar char="Ø"/>
            </a:pPr>
            <a:r>
              <a:rPr lang="fr-FR" dirty="0" smtClean="0"/>
              <a:t> la traite doit représenter le prix de vente de marchandises ;</a:t>
            </a:r>
          </a:p>
          <a:p>
            <a:pPr algn="just">
              <a:buFont typeface="Wingdings" pitchFamily="2" charset="2"/>
              <a:buChar char="Ø"/>
            </a:pPr>
            <a:r>
              <a:rPr lang="fr-FR" dirty="0" smtClean="0"/>
              <a:t> la vente doit avoir été conclue entre commerçants ;</a:t>
            </a:r>
          </a:p>
          <a:p>
            <a:pPr algn="just">
              <a:buFont typeface="Wingdings" pitchFamily="2" charset="2"/>
              <a:buChar char="Ø"/>
            </a:pPr>
            <a:r>
              <a:rPr lang="fr-FR" dirty="0" smtClean="0"/>
              <a:t> le tireur-vendeur doit avoir satisfait à toutes ses obligations ; notamment les marchandises doivent avoir été livrées et un délai d’usage doit avoir été laissé au tiré-acheteur pour les vérifier.</a:t>
            </a:r>
          </a:p>
          <a:p>
            <a:endParaRPr lang="fr-FR"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B) Effets de l’acceptation</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algn="just"/>
            <a:r>
              <a:rPr lang="fr-FR" sz="4000" dirty="0" smtClean="0"/>
              <a:t>La loi dit que l’acceptation suppose la provision. Mais elle est plus qu’une présomption de provision : c’est un engagement cambiaire du tiré à l’égard des porteurs successifs de la L.C.</a:t>
            </a:r>
            <a:endParaRPr lang="fr-FR" sz="4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Les traités bilatéraux signés par le Maroc avec d’autres Etats sont très nombreux. Ils se caractérisent particulièrement par la réglementation du commerce extérieur et portent ainsi sur les opérations internationales sur la circulation des biens, services et devises entre les frontières des pays signataires.</a:t>
            </a:r>
            <a:endParaRPr lang="fr-FR"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Les effets de l’acceptation varie selon les diverses relations qui peuvent naître de la L.C.</a:t>
            </a:r>
          </a:p>
          <a:p>
            <a:pPr algn="just"/>
            <a:r>
              <a:rPr lang="fr-FR" b="1" i="1" dirty="0" smtClean="0">
                <a:solidFill>
                  <a:srgbClr val="FF0000"/>
                </a:solidFill>
                <a:effectLst>
                  <a:outerShdw blurRad="38100" dist="38100" dir="2700000" algn="tl">
                    <a:srgbClr val="000000">
                      <a:alpha val="43137"/>
                    </a:srgbClr>
                  </a:outerShdw>
                </a:effectLst>
              </a:rPr>
              <a:t>Relations entre le tiré acceptant et le dernier porteur de la lettre.</a:t>
            </a:r>
          </a:p>
          <a:p>
            <a:pPr algn="just">
              <a:buFont typeface="Wingdings" pitchFamily="2" charset="2"/>
              <a:buChar char="Ø"/>
            </a:pPr>
            <a:r>
              <a:rPr lang="fr-FR" dirty="0" smtClean="0"/>
              <a:t> C’est dans ces relations que l’acceptation produit ses effets maxima et vaut engagement cambiaire du tiré. On retrouve les six caractères de tout engagement commercial :</a:t>
            </a:r>
            <a:endParaRPr lang="fr-FR" dirty="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Font typeface="Wingdings" pitchFamily="2" charset="2"/>
              <a:buChar char="v"/>
            </a:pPr>
            <a:r>
              <a:rPr lang="fr-FR" dirty="0" smtClean="0"/>
              <a:t> Le tiré s’engage commercialement ; il doit d’ailleurs avoir la capacité commerciale ;</a:t>
            </a:r>
          </a:p>
          <a:p>
            <a:pPr>
              <a:buFont typeface="Wingdings" pitchFamily="2" charset="2"/>
              <a:buChar char="v"/>
            </a:pPr>
            <a:r>
              <a:rPr lang="fr-FR" dirty="0" smtClean="0"/>
              <a:t> </a:t>
            </a:r>
            <a:r>
              <a:rPr lang="fr-FR" dirty="0" err="1" smtClean="0"/>
              <a:t>ll</a:t>
            </a:r>
            <a:r>
              <a:rPr lang="fr-FR" dirty="0" smtClean="0"/>
              <a:t> s’engage unilatéralement et, conformément au principe d’indépendance des signatures, il est obligé même si le tireur était incapable ou si sa signature a été falsifié ;</a:t>
            </a:r>
          </a:p>
          <a:p>
            <a:pPr>
              <a:buFont typeface="Wingdings" pitchFamily="2" charset="2"/>
              <a:buChar char="v"/>
            </a:pPr>
            <a:r>
              <a:rPr lang="fr-FR" dirty="0" smtClean="0"/>
              <a:t> Il s’engage solidairement ; c’est même lui qui est le débiteur principal de la traite </a:t>
            </a:r>
            <a:endParaRPr lang="fr-FR"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fr-FR" dirty="0" smtClean="0"/>
              <a:t>et c’est à lui que le porteur devra s’adresse en premier lieu lors de l’échéance ;</a:t>
            </a:r>
          </a:p>
          <a:p>
            <a:pPr>
              <a:buFont typeface="Wingdings" pitchFamily="2" charset="2"/>
              <a:buChar char="v"/>
            </a:pPr>
            <a:r>
              <a:rPr lang="fr-FR" dirty="0" smtClean="0"/>
              <a:t> il ne peut obtenir aucun délai de grâce à l’échéance ;</a:t>
            </a:r>
          </a:p>
          <a:p>
            <a:pPr>
              <a:buFont typeface="Wingdings" pitchFamily="2" charset="2"/>
              <a:buChar char="v"/>
            </a:pPr>
            <a:r>
              <a:rPr lang="fr-FR" dirty="0" smtClean="0"/>
              <a:t> son obligation cambiaire se prescrit rapidement ;</a:t>
            </a:r>
          </a:p>
          <a:p>
            <a:pPr>
              <a:buFont typeface="Wingdings" pitchFamily="2" charset="2"/>
              <a:buChar char="v"/>
            </a:pPr>
            <a:r>
              <a:rPr lang="fr-FR" dirty="0" smtClean="0"/>
              <a:t>Enfin il s’oblige de façon abstraite sans pouvoir opposer à un porteur de bonne foi les exceptions qu’il aurait pu opposer au tireur, spécialement celles provenant du défaut ou de l’illicéité de la provision.</a:t>
            </a:r>
            <a:endParaRPr lang="fr-FR"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b="1" i="1" dirty="0" smtClean="0">
                <a:effectLst>
                  <a:outerShdw blurRad="38100" dist="38100" dir="2700000" algn="tl">
                    <a:srgbClr val="000000">
                      <a:alpha val="43137"/>
                    </a:srgbClr>
                  </a:outerShdw>
                </a:effectLst>
              </a:rPr>
              <a:t>Principe d’inopposabilité des exceptions</a:t>
            </a:r>
          </a:p>
          <a:p>
            <a:endParaRPr lang="fr-FR" b="1" i="1" dirty="0" smtClean="0">
              <a:effectLst>
                <a:outerShdw blurRad="38100" dist="38100" dir="2700000" algn="tl">
                  <a:srgbClr val="000000">
                    <a:alpha val="43137"/>
                  </a:srgbClr>
                </a:outerShdw>
              </a:effectLst>
            </a:endParaRPr>
          </a:p>
          <a:p>
            <a:pPr algn="just"/>
            <a:r>
              <a:rPr lang="fr-FR" dirty="0" smtClean="0"/>
              <a:t>Avant l’acceptation, le tiré est seulement débiteur de la provision en vertu du contrat de droit commun qui a donné naissance à celle-ci, par exemple d’une vente de marchandises.</a:t>
            </a:r>
          </a:p>
          <a:p>
            <a:pPr algn="just"/>
            <a:r>
              <a:rPr lang="fr-FR" dirty="0" smtClean="0"/>
              <a:t>Sans doute la L.C. transmet cette créance de provision à tous les porteurs successifs de la L.C.</a:t>
            </a:r>
            <a:endParaRPr lang="fr-FR" dirty="0"/>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dirty="0" smtClean="0"/>
              <a:t>mais cette transmission n’a que les effets d’une cession de créance et ne modifie donc pas la situation du tiré , celui-ci peut opposer aux porteurs successifs des exceptions qu’il aurait pu opposer au tireur lui-même. Par exemple, il peut soutenir qu’il ne doit rien parce que le contrat de vente est nul ou doit être résolu, ou qu’il ne doit qu’une partie de la provision parce que les marchandises étaient avariées.</a:t>
            </a:r>
            <a:endParaRPr lang="fr-FR"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fr-FR" dirty="0" smtClean="0"/>
              <a:t>Au contraire, à partir de l’acceptation, le tiré ne peut plus opposer au porteur ces exceptions fondées sur ses rapports personnels avec le tireur. L’engagement cambiaire du tiré devient indépendant de la dette qu’il pouvait avoir à l’égard du tireur. </a:t>
            </a:r>
          </a:p>
          <a:p>
            <a:r>
              <a:rPr lang="fr-FR" dirty="0" smtClean="0"/>
              <a:t>Le dernier porteur bénéficie, de ce fait, d’une grande sécurité puisqu’il n’a pas besoin de s’inquiéter des relations antérieures qui ont pu exister entre le tiré acceptant et le tireur ou les endosseurs précédents.</a:t>
            </a:r>
            <a:endParaRPr lang="fr-FR"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buFont typeface="Wingdings" pitchFamily="2" charset="2"/>
              <a:buChar char="q"/>
            </a:pPr>
            <a:r>
              <a:rPr lang="fr-FR" b="1" i="1" dirty="0" smtClean="0">
                <a:solidFill>
                  <a:srgbClr val="FF0000"/>
                </a:solidFill>
                <a:effectLst>
                  <a:outerShdw blurRad="38100" dist="38100" dir="2700000" algn="tl">
                    <a:srgbClr val="000000">
                      <a:alpha val="43137"/>
                    </a:srgbClr>
                  </a:outerShdw>
                </a:effectLst>
              </a:rPr>
              <a:t> Bonne foi du porteur</a:t>
            </a:r>
          </a:p>
          <a:p>
            <a:pPr>
              <a:buFont typeface="Wingdings" pitchFamily="2" charset="2"/>
              <a:buChar char="q"/>
            </a:pPr>
            <a:endParaRPr lang="fr-FR" b="1" i="1" dirty="0" smtClean="0">
              <a:solidFill>
                <a:srgbClr val="FF0000"/>
              </a:solidFill>
              <a:effectLst>
                <a:outerShdw blurRad="38100" dist="38100" dir="2700000" algn="tl">
                  <a:srgbClr val="000000">
                    <a:alpha val="43137"/>
                  </a:srgbClr>
                </a:outerShdw>
              </a:effectLst>
            </a:endParaRPr>
          </a:p>
          <a:p>
            <a:pPr>
              <a:buFont typeface="Wingdings" pitchFamily="2" charset="2"/>
              <a:buChar char="q"/>
            </a:pPr>
            <a:r>
              <a:rPr lang="fr-FR" b="1" i="1" dirty="0" smtClean="0">
                <a:solidFill>
                  <a:srgbClr val="FF0000"/>
                </a:solidFill>
                <a:effectLst>
                  <a:outerShdw blurRad="38100" dist="38100" dir="2700000" algn="tl">
                    <a:srgbClr val="000000">
                      <a:alpha val="43137"/>
                    </a:srgbClr>
                  </a:outerShdw>
                </a:effectLst>
              </a:rPr>
              <a:t>Exceptions opposables</a:t>
            </a:r>
          </a:p>
          <a:p>
            <a:pPr>
              <a:buFont typeface="Wingdings" pitchFamily="2" charset="2"/>
              <a:buChar char="q"/>
            </a:pPr>
            <a:endParaRPr lang="fr-FR" b="1" i="1" dirty="0" smtClean="0">
              <a:solidFill>
                <a:srgbClr val="FF0000"/>
              </a:solidFill>
              <a:effectLst>
                <a:outerShdw blurRad="38100" dist="38100" dir="2700000" algn="tl">
                  <a:srgbClr val="000000">
                    <a:alpha val="43137"/>
                  </a:srgbClr>
                </a:outerShdw>
              </a:effectLst>
            </a:endParaRPr>
          </a:p>
          <a:p>
            <a:pPr>
              <a:buFont typeface="Wingdings" pitchFamily="2" charset="2"/>
              <a:buChar char="Ø"/>
            </a:pPr>
            <a:r>
              <a:rPr lang="fr-FR" dirty="0" smtClean="0"/>
              <a:t> nullité de la traite à raison d’un vice de forme résultant de l’absence d’une mention exigée à peine de nullité : omission des mots « L.C. » ;</a:t>
            </a:r>
          </a:p>
          <a:p>
            <a:pPr>
              <a:buFont typeface="Wingdings" pitchFamily="2" charset="2"/>
              <a:buChar char="Ø"/>
            </a:pPr>
            <a:r>
              <a:rPr lang="fr-FR" dirty="0" smtClean="0"/>
              <a:t>falsification de la signature du tiré ; les autres signataires demeurent obligés.</a:t>
            </a:r>
          </a:p>
          <a:p>
            <a:pPr>
              <a:buFont typeface="Wingdings" pitchFamily="2" charset="2"/>
              <a:buChar char="Ø"/>
            </a:pPr>
            <a:endParaRPr lang="fr-FR" dirty="0" smtClean="0"/>
          </a:p>
          <a:p>
            <a:pPr>
              <a:buFont typeface="Wingdings" pitchFamily="2" charset="2"/>
              <a:buChar char="q"/>
            </a:pPr>
            <a:endParaRPr lang="fr-FR" b="1" i="1" dirty="0" smtClean="0">
              <a:solidFill>
                <a:srgbClr val="FF0000"/>
              </a:solidFill>
              <a:effectLst>
                <a:outerShdw blurRad="38100" dist="38100" dir="2700000" algn="tl">
                  <a:srgbClr val="000000">
                    <a:alpha val="43137"/>
                  </a:srgbClr>
                </a:outerShdw>
              </a:effectLst>
            </a:endParaRPr>
          </a:p>
          <a:p>
            <a:pPr>
              <a:buFont typeface="Wingdings" pitchFamily="2" charset="2"/>
              <a:buChar char="q"/>
            </a:pPr>
            <a:endParaRPr lang="fr-FR" b="1" i="1" dirty="0" smtClean="0">
              <a:solidFill>
                <a:srgbClr val="FF0000"/>
              </a:solidFill>
              <a:effectLst>
                <a:outerShdw blurRad="38100" dist="38100" dir="2700000" algn="tl">
                  <a:srgbClr val="000000">
                    <a:alpha val="43137"/>
                  </a:srgbClr>
                </a:outerShdw>
              </a:effectLst>
            </a:endParaRPr>
          </a:p>
          <a:p>
            <a:pPr>
              <a:buNone/>
            </a:pPr>
            <a:endParaRPr lang="fr-FR" b="1" i="1" dirty="0">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fontScale="92500" lnSpcReduction="10000"/>
          </a:bodyPr>
          <a:lstStyle/>
          <a:p>
            <a:pPr>
              <a:buFont typeface="Wingdings" pitchFamily="2" charset="2"/>
              <a:buChar char="Ø"/>
            </a:pPr>
            <a:r>
              <a:rPr lang="fr-FR" dirty="0" smtClean="0"/>
              <a:t> En revanche, le tiré acceptant ne pourra pas opposer à un porteur de bonne foi :</a:t>
            </a:r>
          </a:p>
          <a:p>
            <a:pPr>
              <a:buFont typeface="Wingdings" pitchFamily="2" charset="2"/>
              <a:buChar char="§"/>
            </a:pPr>
            <a:r>
              <a:rPr lang="fr-FR" dirty="0" smtClean="0"/>
              <a:t>Une erreur, un dol ou une violence viciant son acceptation ;</a:t>
            </a:r>
          </a:p>
          <a:p>
            <a:pPr>
              <a:buFont typeface="Wingdings" pitchFamily="2" charset="2"/>
              <a:buChar char="§"/>
            </a:pPr>
            <a:r>
              <a:rPr lang="fr-FR" dirty="0" smtClean="0"/>
              <a:t>Le défaut de provision à raison de la nullité du contrat qui lui a donné naissance, serait-ce même une nullité d’ordre public pour cause ou objet illicite ;</a:t>
            </a:r>
          </a:p>
          <a:p>
            <a:pPr>
              <a:buFont typeface="Wingdings" pitchFamily="2" charset="2"/>
              <a:buChar char="§"/>
            </a:pPr>
            <a:r>
              <a:rPr lang="fr-FR" dirty="0" smtClean="0"/>
              <a:t>Le défaut de provision à raison de la résolution du contrat qui lui a donné naissance ; </a:t>
            </a:r>
            <a:endParaRPr lang="fr-FR" dirty="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L’insuffisance de la provision parce que les marchandises dont elle représentait le prix n’ont été livrées que partiellement ou sont avariées ;</a:t>
            </a:r>
          </a:p>
          <a:p>
            <a:r>
              <a:rPr lang="fr-FR" dirty="0" smtClean="0"/>
              <a:t>La disparition de la provision à raison d’un paiement fait au tireur, d’une compensation, la prescription extinctive, etc.</a:t>
            </a:r>
            <a:endParaRPr lang="fr-FR" dirty="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10000"/>
          </a:bodyPr>
          <a:lstStyle/>
          <a:p>
            <a:pPr>
              <a:buFont typeface="Wingdings" pitchFamily="2" charset="2"/>
              <a:buChar char="q"/>
            </a:pPr>
            <a:r>
              <a:rPr lang="fr-FR" b="1" dirty="0" smtClean="0">
                <a:solidFill>
                  <a:srgbClr val="FF0000"/>
                </a:solidFill>
                <a:effectLst>
                  <a:outerShdw blurRad="38100" dist="38100" dir="2700000" algn="tl">
                    <a:srgbClr val="000000">
                      <a:alpha val="43137"/>
                    </a:srgbClr>
                  </a:outerShdw>
                </a:effectLst>
              </a:rPr>
              <a:t> </a:t>
            </a:r>
            <a:r>
              <a:rPr lang="fr-FR" dirty="0" smtClean="0">
                <a:solidFill>
                  <a:srgbClr val="FF0000"/>
                </a:solidFill>
                <a:effectLst>
                  <a:outerShdw blurRad="38100" dist="38100" dir="2700000" algn="tl">
                    <a:srgbClr val="000000">
                      <a:alpha val="43137"/>
                    </a:srgbClr>
                  </a:outerShdw>
                </a:effectLst>
              </a:rPr>
              <a:t>Relations du tiré avec les endosseurs</a:t>
            </a:r>
          </a:p>
          <a:p>
            <a:pPr>
              <a:buNone/>
            </a:pPr>
            <a:endParaRPr lang="fr-FR" dirty="0" smtClean="0">
              <a:solidFill>
                <a:srgbClr val="FF0000"/>
              </a:solidFill>
              <a:effectLst>
                <a:outerShdw blurRad="38100" dist="38100" dir="2700000" algn="tl">
                  <a:srgbClr val="000000">
                    <a:alpha val="43137"/>
                  </a:srgbClr>
                </a:outerShdw>
              </a:effectLst>
            </a:endParaRPr>
          </a:p>
          <a:p>
            <a:pPr>
              <a:buFont typeface="Wingdings" pitchFamily="2" charset="2"/>
              <a:buChar char="v"/>
            </a:pPr>
            <a:r>
              <a:rPr lang="fr-FR" dirty="0" smtClean="0"/>
              <a:t> Il faut supposer qu’à l’échéance le porteur n’a pas pu obtenir le paiement de la traite par le tiré acceptant ; il s’est retourné contre un endosseur qui l’a payée. A son tour, cet endosseur agit en remboursement contre le tiré acceptant. Celui-ci est obligé </a:t>
            </a:r>
            <a:r>
              <a:rPr lang="fr-FR" dirty="0" err="1" smtClean="0"/>
              <a:t>cambiairement</a:t>
            </a:r>
            <a:r>
              <a:rPr lang="fr-FR" dirty="0" smtClean="0"/>
              <a:t> à l’égard de cet endosseur et, sauf mauvaise foi de celui-ci, il ne peut pas lui opposer d’exceptions fondées sur ses relations avec le tireur qu’il n’aurait pu les opposer au dernier porteur.</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fr-FR" b="1" dirty="0" smtClean="0"/>
              <a:t>Les coutumes en matière commerciale</a:t>
            </a:r>
          </a:p>
          <a:p>
            <a:pPr algn="just"/>
            <a:r>
              <a:rPr lang="fr-FR" dirty="0" smtClean="0"/>
              <a:t> Sont importantes : elles sont ancrées dans </a:t>
            </a:r>
            <a:r>
              <a:rPr lang="fr-FR" b="1" dirty="0" smtClean="0"/>
              <a:t>le droit et font souvent exception au droit civil. </a:t>
            </a:r>
            <a:r>
              <a:rPr lang="fr-FR" b="1" u="sng" dirty="0" smtClean="0"/>
              <a:t>Exemple</a:t>
            </a:r>
            <a:r>
              <a:rPr lang="fr-FR" b="1" dirty="0" smtClean="0"/>
              <a:t> : le principe de solidarité.</a:t>
            </a:r>
            <a:r>
              <a:rPr lang="fr-FR" dirty="0" smtClean="0"/>
              <a:t> Plusieurs personnes sur une même dette, un seul créancier. Le créancier peut demander l’intégralité de la somme à un seul. Il y en a un qui va payer pour tous les autres. A charge pour lui de se retourner contre les autres et de récupérer le trop payé. La solidarité passive est présumée. C’est contraire au code civil : la solidarité ne se présume point. Si ce sont des coutumes ou des usages professionnels ils ne s’appliquent qu’entre professionnels et pas au consommateur. Elles ne sont opposables qu’entre commerçants. </a:t>
            </a:r>
          </a:p>
          <a:p>
            <a:pPr algn="just"/>
            <a:endParaRPr lang="fr-FR" dirty="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Font typeface="Wingdings" pitchFamily="2" charset="2"/>
              <a:buChar char="§"/>
            </a:pPr>
            <a:r>
              <a:rPr lang="fr-FR" dirty="0" smtClean="0"/>
              <a:t> </a:t>
            </a:r>
            <a:r>
              <a:rPr lang="fr-FR" b="1" dirty="0" smtClean="0">
                <a:effectLst>
                  <a:outerShdw blurRad="38100" dist="38100" dir="2700000" algn="tl">
                    <a:srgbClr val="000000">
                      <a:alpha val="43137"/>
                    </a:srgbClr>
                  </a:outerShdw>
                </a:effectLst>
              </a:rPr>
              <a:t>Relations du tiré avec le tireur</a:t>
            </a:r>
          </a:p>
          <a:p>
            <a:pPr algn="just">
              <a:buFont typeface="Wingdings" pitchFamily="2" charset="2"/>
              <a:buChar char="§"/>
            </a:pPr>
            <a:r>
              <a:rPr lang="fr-FR" dirty="0" smtClean="0"/>
              <a:t>Il est possible que le tireur soit porteur de la LC soit qu’il l’ait conservé sans la remettre à l’escompte, soit qu’il ait payé le porteur à l’échéance à la place du tiré défaillant. </a:t>
            </a:r>
          </a:p>
          <a:p>
            <a:pPr algn="just">
              <a:buFont typeface="Wingdings" pitchFamily="2" charset="2"/>
              <a:buChar char="§"/>
            </a:pPr>
            <a:r>
              <a:rPr lang="fr-FR" dirty="0" smtClean="0"/>
              <a:t>Dans l’un et l’autre cas, le tireur réclamera le paiement de la traite au tiré acceptant.</a:t>
            </a:r>
            <a:endParaRPr lang="fr-FR" dirty="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 rôle de l’acceptation est moins considérable; elle présume seulement l’existence de la provision et le tiré pourra prouver à l’encontre du tireur que cette provision que n’existe pas, en lui opposant les exceptions provenant de leurs relations antérieures. </a:t>
            </a:r>
            <a:endParaRPr lang="fr-FR"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pPr>
              <a:buFont typeface="Wingdings" pitchFamily="2" charset="2"/>
              <a:buChar char="§"/>
            </a:pPr>
            <a:r>
              <a:rPr lang="fr-FR" b="1" dirty="0" smtClean="0">
                <a:effectLst>
                  <a:outerShdw blurRad="38100" dist="38100" dir="2700000" algn="tl">
                    <a:srgbClr val="000000">
                      <a:alpha val="43137"/>
                    </a:srgbClr>
                  </a:outerShdw>
                </a:effectLst>
              </a:rPr>
              <a:t>Relation du tireur et du porteur</a:t>
            </a:r>
          </a:p>
          <a:p>
            <a:pPr algn="just">
              <a:buFont typeface="Wingdings" pitchFamily="2" charset="2"/>
              <a:buChar char="§"/>
            </a:pPr>
            <a:r>
              <a:rPr lang="fr-FR" sz="3600" dirty="0" smtClean="0"/>
              <a:t>Le porteur négligent qui ne fait pas dresser un protêt pour défaut de paiement par le tiré à l’échéance perd son recours en garantie contre le tireur si celui-ci avait régulièrement constitué la provision avant l’échéance.</a:t>
            </a:r>
            <a:endParaRPr lang="fr-FR" sz="3600"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effectLst>
                  <a:outerShdw blurRad="38100" dist="38100" dir="2700000" algn="tl">
                    <a:srgbClr val="000000">
                      <a:alpha val="43137"/>
                    </a:srgbClr>
                  </a:outerShdw>
                </a:effectLst>
              </a:rPr>
              <a:t>C) Effets de complaisance</a:t>
            </a:r>
            <a:endParaRPr lang="fr-FR" b="1"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lstStyle/>
          <a:p>
            <a:pPr algn="just"/>
            <a:r>
              <a:rPr lang="fr-FR" dirty="0" smtClean="0"/>
              <a:t>Une traite de complaisance est une lettre de change qui est signée par une personne qui n’a pas l’intention de la payer mais qui agit avec complaisance pour une autre personne afin de lui permettre de se procurer des fonds en faisant escompter cette traite fictive avec un banquier naïf. Le plus souvent c’est le tiré qui est complaisant.</a:t>
            </a:r>
            <a:endParaRPr lang="fr-FR" dirty="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Autofit/>
          </a:bodyPr>
          <a:lstStyle/>
          <a:p>
            <a:pPr algn="just"/>
            <a:r>
              <a:rPr lang="fr-FR" sz="3600" dirty="0" smtClean="0"/>
              <a:t>Bien qu’il ne doive rien au tireur, il accepte la LC que celui-ci tire sur lui et pourra ainsi faire escompter.</a:t>
            </a:r>
          </a:p>
          <a:p>
            <a:pPr algn="just"/>
            <a:r>
              <a:rPr lang="fr-FR" sz="3600" dirty="0" smtClean="0"/>
              <a:t>Le tiré complaisant n’a nullement l’intention de payer personnellement la traite, le tireur lui ayant d’ailleurs promis de lui verser, avant l’échéance, les fonds nécessaires au paiement.</a:t>
            </a:r>
            <a:endParaRPr lang="fr-FR" sz="3600" dirty="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algn="just"/>
            <a:r>
              <a:rPr lang="fr-FR" dirty="0" smtClean="0"/>
              <a:t>Parfois c’est le tireur qui est complaisant. Il tire alors une traite sur le complu et fait escompter cette traite par son propre banquier. </a:t>
            </a:r>
          </a:p>
          <a:p>
            <a:pPr algn="just"/>
            <a:r>
              <a:rPr lang="fr-FR" dirty="0" smtClean="0"/>
              <a:t>Généralement, le bénéficiaire de la complaisance n’a pas les fonds pour payer la traite à l’échéance et demande de complaisant de renouveler l’opération : ce sont les traites de « cavalerie » qui se chevauchent ainsi les unes sur les autres.</a:t>
            </a:r>
            <a:endParaRPr lang="fr-FR" dirty="0"/>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buFont typeface="Wingdings" pitchFamily="2" charset="2"/>
              <a:buChar char="Ø"/>
            </a:pPr>
            <a:r>
              <a:rPr lang="fr-FR" dirty="0" smtClean="0"/>
              <a:t> On parle de « papier croisé » lorsque deux personnes tirent mutuellement l’une sur l’autre des traites de complaisance.</a:t>
            </a:r>
          </a:p>
          <a:p>
            <a:pPr algn="just">
              <a:buFont typeface="Wingdings" pitchFamily="2" charset="2"/>
              <a:buChar char="Ø"/>
            </a:pPr>
            <a:r>
              <a:rPr lang="fr-FR" dirty="0" smtClean="0"/>
              <a:t> Ce n’est pas le défaut de provision qui justifie la nullité des traites de complaisance que le défaut d’intention de s’obliger de la part du signataire complaisant et que le but frauduleux de procurer du crédit au moyen d’un effet fictif.</a:t>
            </a:r>
            <a:endParaRPr lang="fr-FR" dirty="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a:bodyPr>
          <a:lstStyle/>
          <a:p>
            <a:pPr algn="just"/>
            <a:r>
              <a:rPr lang="fr-FR" sz="4800" dirty="0" smtClean="0"/>
              <a:t>Sur le plan pénal, les traites de complaisance constituent un délit d’escroquerie et elles entraînent les peines de la banqueroute en cas de faillite du signataire.</a:t>
            </a:r>
            <a:endParaRPr lang="fr-FR" sz="4800" dirty="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En droit commercial, la nullité de la traite de complaisance n’empêche pas les signataires – tireur ou tiré – d’être obligés envers le porteur de bonne foi qui a ignoré la </a:t>
            </a:r>
            <a:r>
              <a:rPr lang="fr-FR" dirty="0" err="1" smtClean="0"/>
              <a:t>fictivité</a:t>
            </a:r>
            <a:r>
              <a:rPr lang="fr-FR" dirty="0" smtClean="0"/>
              <a:t> de l’effet.</a:t>
            </a:r>
          </a:p>
          <a:p>
            <a:pPr algn="just"/>
            <a:r>
              <a:rPr lang="fr-FR" dirty="0" smtClean="0"/>
              <a:t>En revanche, la nullité peut être opposée entre signataires ayant participé à la fraude, notamment par le tireur au tiré complaisant qui a dû payer la traite.</a:t>
            </a:r>
            <a:endParaRPr lang="fr-FR" dirty="0"/>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effectLst>
                  <a:outerShdw blurRad="38100" dist="38100" dir="2700000" algn="tl">
                    <a:srgbClr val="000000">
                      <a:alpha val="43137"/>
                    </a:srgbClr>
                  </a:outerShdw>
                </a:effectLst>
              </a:rPr>
              <a:t>§. 2 – Acceptation par intervention</a:t>
            </a:r>
            <a:endParaRPr lang="fr-FR" b="1"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normAutofit lnSpcReduction="10000"/>
          </a:bodyPr>
          <a:lstStyle/>
          <a:p>
            <a:pPr>
              <a:buFont typeface="Wingdings" pitchFamily="2" charset="2"/>
              <a:buChar char="Ø"/>
            </a:pPr>
            <a:r>
              <a:rPr lang="fr-FR" dirty="0" smtClean="0"/>
              <a:t> </a:t>
            </a:r>
            <a:r>
              <a:rPr lang="fr-FR" b="1" dirty="0" smtClean="0">
                <a:effectLst>
                  <a:outerShdw blurRad="38100" dist="38100" dir="2700000" algn="tl">
                    <a:srgbClr val="000000">
                      <a:alpha val="43137"/>
                    </a:srgbClr>
                  </a:outerShdw>
                </a:effectLst>
              </a:rPr>
              <a:t>Acceptation par un tiers intervenant</a:t>
            </a:r>
          </a:p>
          <a:p>
            <a:pPr algn="just">
              <a:buNone/>
            </a:pPr>
            <a:r>
              <a:rPr lang="fr-FR" b="1" dirty="0" smtClean="0">
                <a:effectLst>
                  <a:outerShdw blurRad="38100" dist="38100" dir="2700000" algn="tl">
                    <a:srgbClr val="000000">
                      <a:alpha val="43137"/>
                    </a:srgbClr>
                  </a:outerShdw>
                </a:effectLst>
              </a:rPr>
              <a:t>	</a:t>
            </a:r>
            <a:r>
              <a:rPr lang="fr-FR" dirty="0" smtClean="0"/>
              <a:t>Si le tiré refuse d’accepter et que le porteur fasse dresser un protêt, ce porteur peut exercer immédiatement un recours contre le tireur et les endosseurs. Pour échapper à ce recours, le tireur ou un endosseur peut désigner un tiers pour accepter à la place du tiré ; ce sera généralement le banquier du tireur ou de l’endosseur.</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pPr>
              <a:buNone/>
            </a:pPr>
            <a:r>
              <a:rPr lang="fr-FR" b="1" dirty="0" smtClean="0"/>
              <a:t> 2) Droit international</a:t>
            </a:r>
          </a:p>
          <a:p>
            <a:pPr algn="just"/>
            <a:r>
              <a:rPr lang="fr-FR" dirty="0" smtClean="0"/>
              <a:t>Le commerce est mondial. Aujourd’hui, plusieurs voies sont utilisées pour faciliter le commerce juridique.</a:t>
            </a:r>
          </a:p>
          <a:p>
            <a:pPr algn="just"/>
            <a:r>
              <a:rPr lang="fr-FR" dirty="0" smtClean="0"/>
              <a:t>Des conventions internationales ont pour but d’uniformiser les législations de chaque pays. Le contenu de la convention est donc intégré dans la législation de chaque pays.</a:t>
            </a:r>
          </a:p>
          <a:p>
            <a:pPr algn="just"/>
            <a:r>
              <a:rPr lang="fr-FR" dirty="0" smtClean="0"/>
              <a:t>Des conventions énoncent un régime propre aux seuls contrats internationaux. Il existe pour le transport international, pour la vente internationale.</a:t>
            </a:r>
          </a:p>
          <a:p>
            <a:pPr algn="just"/>
            <a:r>
              <a:rPr lang="fr-FR" dirty="0" smtClean="0"/>
              <a:t>Des conventions facilitent la désignation du droit applicable ou de la juridiction compétente en énonçant des règles de conflit.</a:t>
            </a:r>
          </a:p>
          <a:p>
            <a:pPr algn="just">
              <a:buNone/>
            </a:pPr>
            <a:endParaRPr lang="fr-FR" dirty="0"/>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Ce tiers peut être désigné par le tireur dès l’émission de la L.C. : on l’appelle le « recommandataire » ou « besoin » : il acceptera et paiera la traite à la place du tiré ; son acceptation par intervention prive le porteur de son recours immédiat contre le tireur. </a:t>
            </a:r>
            <a:endParaRPr lang="fr-FR" dirty="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buFont typeface="Wingdings" pitchFamily="2" charset="2"/>
              <a:buChar char="Ø"/>
            </a:pPr>
            <a:r>
              <a:rPr lang="fr-FR" dirty="0" smtClean="0"/>
              <a:t> </a:t>
            </a:r>
            <a:r>
              <a:rPr lang="fr-FR" b="1" dirty="0" smtClean="0">
                <a:effectLst>
                  <a:outerShdw blurRad="38100" dist="38100" dir="2700000" algn="tl">
                    <a:srgbClr val="000000">
                      <a:alpha val="43137"/>
                    </a:srgbClr>
                  </a:outerShdw>
                </a:effectLst>
              </a:rPr>
              <a:t>Un tiers intervenant peut aussi être proposé après le refus d’acceptation par le tiré; </a:t>
            </a:r>
            <a:r>
              <a:rPr lang="fr-FR" dirty="0" smtClean="0"/>
              <a:t>le porteur peut refuser son intervention et préférer exercer le recours contre le tireur. L’acceptation par intervention doit être expresse : « Accepté par intervention pour le compte (du tireur ou de X endosseur), suivi de la signature du tiers intervenant.</a:t>
            </a:r>
            <a:endParaRPr lang="fr-FR" dirty="0"/>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L’acceptant par intervention est obligé </a:t>
            </a:r>
            <a:r>
              <a:rPr lang="fr-FR" dirty="0" err="1" smtClean="0"/>
              <a:t>cambiairement</a:t>
            </a:r>
            <a:r>
              <a:rPr lang="fr-FR" dirty="0" smtClean="0"/>
              <a:t> au paiement de la traite, lors de l’échéance. Mais il n’est tenu que comme celui pour le compte duquel il est intervenu; s’il a agi pour le compte d’un endosseur, il n’est pas obligé à l’égard des signataires antérieurs à cet endosseur, notamment à l’égard du tireur.</a:t>
            </a:r>
            <a:endParaRPr lang="fr-FR" dirty="0"/>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effectLst>
                  <a:outerShdw blurRad="38100" dist="38100" dir="2700000" algn="tl">
                    <a:srgbClr val="000000">
                      <a:alpha val="43137"/>
                    </a:srgbClr>
                  </a:outerShdw>
                </a:effectLst>
              </a:rPr>
              <a:t>§. 3 - Aval</a:t>
            </a:r>
            <a:endParaRPr lang="fr-FR" b="1"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lstStyle/>
          <a:p>
            <a:pPr algn="just"/>
            <a:r>
              <a:rPr lang="fr-FR" dirty="0" smtClean="0"/>
              <a:t>L’aval est un cautionnement solidaire d’un signataire de la L.C., par lequel le donneur d’aval (ou « avaliste » ou « avaliseur ») s’engage </a:t>
            </a:r>
            <a:r>
              <a:rPr lang="fr-FR" dirty="0" err="1" smtClean="0"/>
              <a:t>cambiairement</a:t>
            </a:r>
            <a:r>
              <a:rPr lang="fr-FR" dirty="0" smtClean="0"/>
              <a:t> à payer la lettre à la place de ce signataire. Le donneur d’aval est souvent un banquier, un parent, un conjoint, un gérant ou un associé pour le compte d’une société, une société mère pour une filiale ou inversement</a:t>
            </a:r>
            <a:endParaRPr lang="fr-FR" dirty="0"/>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buFont typeface="Wingdings" pitchFamily="2" charset="2"/>
              <a:buChar char="Ø"/>
            </a:pPr>
            <a:r>
              <a:rPr lang="fr-FR" b="1" dirty="0" smtClean="0">
                <a:effectLst>
                  <a:outerShdw blurRad="38100" dist="38100" dir="2700000" algn="tl">
                    <a:srgbClr val="000000">
                      <a:alpha val="43137"/>
                    </a:srgbClr>
                  </a:outerShdw>
                </a:effectLst>
              </a:rPr>
              <a:t> Forme</a:t>
            </a:r>
          </a:p>
          <a:p>
            <a:pPr algn="just"/>
            <a:r>
              <a:rPr lang="fr-FR" dirty="0" smtClean="0"/>
              <a:t>L’aval peut être donné par une signature apposée sur la L.C. elle-même. Il peut être exprès : « bon pour aval pour le compte de X » suivi de la signature manuscrite. Mais la simple signature de toute personne autre que le tiré, apposée au recto de la lettre, vaut aval. L’aval peut être daté, sinon il est présumé avoir été donné le jour de l’émission de l’effet.</a:t>
            </a:r>
            <a:endParaRPr lang="fr-FR" dirty="0"/>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L’aval peut être donné pour le compte d’un signataire quelconque de la lettre : tireur, tiré acceptant, endosseur, etc.</a:t>
            </a:r>
          </a:p>
          <a:p>
            <a:r>
              <a:rPr lang="fr-FR" dirty="0" smtClean="0"/>
              <a:t>S’il ne précise pas pour le compte de qui il est donné, la loi décide qui l’est pour le compte du tireur</a:t>
            </a:r>
            <a:endParaRPr lang="fr-FR" dirty="0"/>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28596" y="1571612"/>
            <a:ext cx="8229600" cy="4525963"/>
          </a:xfrm>
        </p:spPr>
        <p:txBody>
          <a:bodyPr/>
          <a:lstStyle/>
          <a:p>
            <a:pPr>
              <a:buFont typeface="Wingdings" pitchFamily="2" charset="2"/>
              <a:buChar char="Ø"/>
            </a:pPr>
            <a:r>
              <a:rPr lang="fr-FR" dirty="0" smtClean="0"/>
              <a:t> </a:t>
            </a:r>
            <a:r>
              <a:rPr lang="fr-FR" b="1" dirty="0" smtClean="0">
                <a:effectLst>
                  <a:outerShdw blurRad="38100" dist="38100" dir="2700000" algn="tl">
                    <a:srgbClr val="000000">
                      <a:alpha val="43137"/>
                    </a:srgbClr>
                  </a:outerShdw>
                </a:effectLst>
              </a:rPr>
              <a:t>Effets</a:t>
            </a:r>
          </a:p>
          <a:p>
            <a:pPr algn="just">
              <a:buNone/>
            </a:pPr>
            <a:r>
              <a:rPr lang="fr-FR" dirty="0" smtClean="0"/>
              <a:t>	Le donneur d’aval, comme tout signataire de la L.C. est tenu </a:t>
            </a:r>
            <a:r>
              <a:rPr lang="fr-FR" dirty="0" err="1" smtClean="0"/>
              <a:t>cambiairement</a:t>
            </a:r>
            <a:r>
              <a:rPr lang="fr-FR" dirty="0" smtClean="0"/>
              <a:t> de payer la L.C.: son engagement est donc commercial, unilatéral, solidaire, abstrait, exclusif de tout délai de grâce et soumis à une courte prescription. </a:t>
            </a:r>
            <a:endParaRPr lang="fr-FR" dirty="0"/>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4400" dirty="0" smtClean="0"/>
              <a:t>Notamment, le donneur d’aval ne peut pas opposer au porteur de bonne foi, les exceptions provenant de ses rapports personnels avec celui pour le compte de qui il a donné son aval</a:t>
            </a:r>
            <a:endParaRPr lang="fr-FR" sz="4400" dirty="0"/>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Mais comme c’est une caution, il est tenu, en principe, de la même manière que le signataire pour le compte duquel il s’est engagé ; il pourra donc opposer au porteur les exceptions que ce signataire aurait pu lui-même opposer ; par exemple, s’il a donné son aval pour le compte du tiré, il pourra opposer le défaut de provision au tireur</a:t>
            </a:r>
            <a:endParaRPr lang="fr-FR" dirty="0"/>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Autofit/>
          </a:bodyPr>
          <a:lstStyle/>
          <a:p>
            <a:pPr algn="just"/>
            <a:r>
              <a:rPr lang="fr-FR" dirty="0" smtClean="0"/>
              <a:t>Toutefois, il ne peut pas opposer à celui-ci les exceptions fondées sur la nullité de l’engagement du signataire, à raison par exemple d’une incapacité ou d’un vice du consentement.</a:t>
            </a:r>
          </a:p>
          <a:p>
            <a:pPr algn="just"/>
            <a:r>
              <a:rPr lang="fr-FR" dirty="0" smtClean="0"/>
              <a:t>Il peut opposer en revanche les exceptions fondées sur une nullité pour objet ou cause illicite ou pour défaut de cause</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Partie I –  Droit commercial général</a:t>
            </a:r>
            <a:endParaRPr lang="fr-FR" b="1" dirty="0"/>
          </a:p>
        </p:txBody>
      </p:sp>
      <p:sp>
        <p:nvSpPr>
          <p:cNvPr id="3" name="Espace réservé du contenu 2"/>
          <p:cNvSpPr>
            <a:spLocks noGrp="1"/>
          </p:cNvSpPr>
          <p:nvPr>
            <p:ph idx="1"/>
          </p:nvPr>
        </p:nvSpPr>
        <p:spPr/>
        <p:txBody>
          <a:bodyPr>
            <a:normAutofit lnSpcReduction="10000"/>
          </a:bodyPr>
          <a:lstStyle/>
          <a:p>
            <a:endParaRPr lang="fr-FR" b="1" dirty="0" smtClean="0"/>
          </a:p>
          <a:p>
            <a:r>
              <a:rPr lang="fr-FR" sz="3600" b="1" dirty="0" smtClean="0"/>
              <a:t>Titre 1 – Eléments de la qualité commerciale</a:t>
            </a:r>
          </a:p>
          <a:p>
            <a:r>
              <a:rPr lang="fr-FR" sz="3600" b="1" dirty="0" smtClean="0"/>
              <a:t>Titre 2 – Régime juridique des actes de commerce</a:t>
            </a:r>
          </a:p>
          <a:p>
            <a:r>
              <a:rPr lang="fr-FR" sz="3600" b="1" dirty="0" smtClean="0"/>
              <a:t>Titre 3 – contentieux des actes de commerce</a:t>
            </a:r>
          </a:p>
          <a:p>
            <a:pPr algn="just"/>
            <a:r>
              <a:rPr lang="fr-FR" sz="3600" b="1" dirty="0" smtClean="0"/>
              <a:t>Titre 4 – Le commerçant</a:t>
            </a:r>
          </a:p>
          <a:p>
            <a:pPr algn="just">
              <a:buNone/>
            </a:pPr>
            <a:endParaRPr lang="fr-FR" b="1" dirty="0" smtClean="0"/>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Autofit/>
          </a:bodyPr>
          <a:lstStyle/>
          <a:p>
            <a:pPr algn="just"/>
            <a:r>
              <a:rPr lang="fr-FR" sz="3600" dirty="0" smtClean="0"/>
              <a:t>Si le donneur d’aval paie la lettre il a un recours cambiaire en remboursement contre les signataires antérieurs de la lettre ; d’autre part, il peut toujours recourir, en vertu du contrat de cautionnement, contre celui pour le compte duquel il a donné son aval.</a:t>
            </a:r>
            <a:endParaRPr lang="fr-FR" sz="3600" dirty="0"/>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Autofit/>
          </a:bodyPr>
          <a:lstStyle/>
          <a:p>
            <a:pPr algn="just"/>
            <a:r>
              <a:rPr lang="fr-FR" sz="4000" dirty="0" smtClean="0"/>
              <a:t>L’aval ne produit ses effets cambiaires que s’il est donné avant l’établissement du </a:t>
            </a:r>
            <a:r>
              <a:rPr lang="fr-FR" sz="4000" u="sng" dirty="0" smtClean="0">
                <a:solidFill>
                  <a:srgbClr val="FF0000"/>
                </a:solidFill>
                <a:effectLst>
                  <a:outerShdw blurRad="38100" dist="38100" dir="2700000" algn="tl">
                    <a:srgbClr val="000000">
                      <a:alpha val="43137"/>
                    </a:srgbClr>
                  </a:outerShdw>
                </a:effectLst>
              </a:rPr>
              <a:t>protêt</a:t>
            </a:r>
            <a:r>
              <a:rPr lang="fr-FR" sz="4000" dirty="0" smtClean="0"/>
              <a:t> faute de paiement ou avant l’expiration du délai légal de sa confection. Après cette date, il n’a que la valeur d’un cautionnement de droit commun.</a:t>
            </a:r>
            <a:endParaRPr lang="fr-FR" sz="4000" dirty="0"/>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L’aval n’a de valeur et d’existence que s’il prend la forme écrite, qu’il intervienne sur le titre ou sur un papier séparé.</a:t>
            </a:r>
          </a:p>
          <a:p>
            <a:pPr algn="just"/>
            <a:r>
              <a:rPr lang="fr-FR" dirty="0" smtClean="0"/>
              <a:t>Quand il a lieu sur le titre, il figure nécessairement au recto en comportant expressément son appellation pour éviter la confusion avec la signature du tireur et du tiré</a:t>
            </a:r>
            <a:endParaRPr lang="fr-FR" dirty="0"/>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a:bodyPr>
          <a:lstStyle/>
          <a:p>
            <a:pPr algn="just"/>
            <a:r>
              <a:rPr lang="fr-FR" sz="4400" dirty="0" smtClean="0"/>
              <a:t>Il doit être exprimé par les termes « bon pour aval » ou par toute expression équivalente. Il comporte aussi obligatoirement le nom et la signature de celui qui le donne.</a:t>
            </a:r>
            <a:endParaRPr lang="fr-FR" sz="4400" dirty="0"/>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4000" dirty="0" smtClean="0"/>
              <a:t>L’aval doit indiquer pour le compte de qui il est donné. A défaut de cette indication, il est réputé donné par le tireur. Cette règle pose le principe de liberté de donner aval au profit de tous les débiteurs liés par la L.C., le tireur et le tiré. </a:t>
            </a:r>
            <a:endParaRPr lang="fr-FR" sz="4000" dirty="0"/>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Autofit/>
          </a:bodyPr>
          <a:lstStyle/>
          <a:p>
            <a:pPr algn="just"/>
            <a:r>
              <a:rPr lang="fr-FR" sz="3600" dirty="0" smtClean="0"/>
              <a:t>Mais l’intérêt de mentionner expressément le bénéficiaire s’impose si on veut éviter la présomption légale au profit du tireur.</a:t>
            </a:r>
          </a:p>
          <a:p>
            <a:pPr algn="just"/>
            <a:r>
              <a:rPr lang="fr-FR" sz="3600" dirty="0" smtClean="0"/>
              <a:t>On tend à considérer la présomption visée comme irréfragable, non susceptible de preuve contraire.</a:t>
            </a:r>
            <a:endParaRPr lang="fr-FR" sz="3600" dirty="0"/>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La jurisprudence de la Cour de cassation va dans le sens du caractère irréfragable de la présomption et partant du refus de la preuve contraire. La Cour considère ainsi que les dispositions de l’art. 180 C.C. posent des règles de fond et non des règles de preuves qu’on ne peut modifier même lorsque l’aval est sans effet. (CS 29.6.1960, GTM 1960, P. 79)</a:t>
            </a:r>
            <a:endParaRPr lang="fr-FR" dirty="0"/>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effectLst>
                  <a:outerShdw blurRad="38100" dist="38100" dir="2700000" algn="tl">
                    <a:srgbClr val="000000">
                      <a:alpha val="43137"/>
                    </a:srgbClr>
                  </a:outerShdw>
                </a:effectLst>
              </a:rPr>
              <a:t>Section 4 – Circulation de la L.C.</a:t>
            </a:r>
            <a:endParaRPr lang="fr-FR" b="1"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lstStyle/>
          <a:p>
            <a:pPr algn="just">
              <a:buFont typeface="Wingdings" pitchFamily="2" charset="2"/>
              <a:buChar char="Ø"/>
            </a:pPr>
            <a:r>
              <a:rPr lang="fr-FR" dirty="0" smtClean="0"/>
              <a:t> </a:t>
            </a:r>
            <a:r>
              <a:rPr lang="fr-FR" sz="4400" dirty="0" smtClean="0"/>
              <a:t>La L.C. est en principe un titre à ordre qui peut être transmis au moyen de la formalité de l’endossement.</a:t>
            </a:r>
          </a:p>
          <a:p>
            <a:pPr>
              <a:buNone/>
            </a:pPr>
            <a:endParaRPr lang="fr-FR" dirty="0"/>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buFont typeface="Wingdings" pitchFamily="2" charset="2"/>
              <a:buChar char="Ø"/>
            </a:pPr>
            <a:r>
              <a:rPr lang="fr-FR" dirty="0" smtClean="0"/>
              <a:t> Il existe trois sortes d’endossement :</a:t>
            </a:r>
          </a:p>
          <a:p>
            <a:pPr algn="just">
              <a:buFont typeface="Wingdings" pitchFamily="2" charset="2"/>
              <a:buChar char="q"/>
            </a:pPr>
            <a:r>
              <a:rPr lang="fr-FR" dirty="0" smtClean="0"/>
              <a:t> </a:t>
            </a:r>
            <a:r>
              <a:rPr lang="fr-FR" b="1" i="1" dirty="0" smtClean="0">
                <a:effectLst>
                  <a:outerShdw blurRad="38100" dist="38100" dir="2700000" algn="tl">
                    <a:srgbClr val="000000">
                      <a:alpha val="43137"/>
                    </a:srgbClr>
                  </a:outerShdw>
                </a:effectLst>
              </a:rPr>
              <a:t>l’endossement translatif </a:t>
            </a:r>
            <a:r>
              <a:rPr lang="fr-FR" dirty="0" smtClean="0"/>
              <a:t>qui fait passer au nouveau porteur tous les droits attachés à la traite ;</a:t>
            </a:r>
          </a:p>
          <a:p>
            <a:pPr algn="just">
              <a:buFont typeface="Wingdings" pitchFamily="2" charset="2"/>
              <a:buChar char="q"/>
            </a:pPr>
            <a:r>
              <a:rPr lang="fr-FR" dirty="0" smtClean="0"/>
              <a:t> </a:t>
            </a:r>
            <a:r>
              <a:rPr lang="fr-FR" b="1" i="1" dirty="0" smtClean="0">
                <a:effectLst>
                  <a:outerShdw blurRad="38100" dist="38100" dir="2700000" algn="tl">
                    <a:srgbClr val="000000">
                      <a:alpha val="43137"/>
                    </a:srgbClr>
                  </a:outerShdw>
                </a:effectLst>
              </a:rPr>
              <a:t>l’endossement pignoratif </a:t>
            </a:r>
            <a:r>
              <a:rPr lang="fr-FR" dirty="0" smtClean="0"/>
              <a:t>ou de garantie qui lui donne un droit de gage sur la traite ;</a:t>
            </a:r>
          </a:p>
          <a:p>
            <a:pPr algn="just">
              <a:buFont typeface="Wingdings" pitchFamily="2" charset="2"/>
              <a:buChar char="q"/>
            </a:pPr>
            <a:r>
              <a:rPr lang="fr-FR" b="1" i="1" dirty="0" smtClean="0">
                <a:effectLst>
                  <a:outerShdw blurRad="38100" dist="38100" dir="2700000" algn="tl">
                    <a:srgbClr val="000000">
                      <a:alpha val="43137"/>
                    </a:srgbClr>
                  </a:outerShdw>
                </a:effectLst>
              </a:rPr>
              <a:t> l’endossement de procuration </a:t>
            </a:r>
            <a:r>
              <a:rPr lang="fr-FR" dirty="0" smtClean="0"/>
              <a:t>qui ne confère au nouveau porteur d’un mandat d’encaissement.</a:t>
            </a:r>
            <a:endParaRPr lang="fr-FR" dirty="0"/>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effectLst>
                  <a:outerShdw blurRad="38100" dist="38100" dir="2700000" algn="tl">
                    <a:srgbClr val="000000">
                      <a:alpha val="43137"/>
                    </a:srgbClr>
                  </a:outerShdw>
                </a:effectLst>
              </a:rPr>
              <a:t>§. 1 – Endossement translatif</a:t>
            </a:r>
            <a:endParaRPr lang="fr-FR" b="1"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lstStyle/>
          <a:p>
            <a:pPr algn="just">
              <a:buFont typeface="Wingdings" pitchFamily="2" charset="2"/>
              <a:buChar char="Ø"/>
            </a:pPr>
            <a:r>
              <a:rPr lang="fr-FR" b="1" dirty="0" smtClean="0"/>
              <a:t> </a:t>
            </a:r>
            <a:r>
              <a:rPr lang="fr-FR" dirty="0" smtClean="0"/>
              <a:t>Cet endossement a pour but de transmettre de l’endosseur à l’endossataire tous les droits attachés à la lettre de change. Il permettra notamment à l’endosseur de payer à l’endossataire une créance qu’il lui doit (valeur fournie) ; ou bien il permettra de faire escompter la traite par un banquier.</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TITRE 1 –Eléments de la qualité commerciale </a:t>
            </a:r>
            <a:endParaRPr lang="fr-FR" dirty="0"/>
          </a:p>
        </p:txBody>
      </p:sp>
      <p:sp>
        <p:nvSpPr>
          <p:cNvPr id="3" name="Espace réservé du contenu 2"/>
          <p:cNvSpPr>
            <a:spLocks noGrp="1"/>
          </p:cNvSpPr>
          <p:nvPr>
            <p:ph idx="1"/>
          </p:nvPr>
        </p:nvSpPr>
        <p:spPr/>
        <p:txBody>
          <a:bodyPr/>
          <a:lstStyle/>
          <a:p>
            <a:pPr>
              <a:buNone/>
            </a:pPr>
            <a:endParaRPr lang="fr-FR" dirty="0" smtClean="0"/>
          </a:p>
          <a:p>
            <a:pPr>
              <a:buNone/>
            </a:pPr>
            <a:r>
              <a:rPr lang="fr-FR" sz="3600" b="1" dirty="0" smtClean="0"/>
              <a:t>Chapitre 1 – La commercialité par nature</a:t>
            </a:r>
          </a:p>
          <a:p>
            <a:pPr>
              <a:buNone/>
            </a:pPr>
            <a:endParaRPr lang="fr-FR" sz="3600" b="1" dirty="0" smtClean="0"/>
          </a:p>
          <a:p>
            <a:pPr algn="just">
              <a:buNone/>
            </a:pPr>
            <a:r>
              <a:rPr lang="fr-FR" sz="3600" b="1" dirty="0" smtClean="0"/>
              <a:t>Chapitre 2 – la commercialité par accessoire</a:t>
            </a:r>
          </a:p>
          <a:p>
            <a:pPr>
              <a:buNone/>
            </a:pPr>
            <a:endParaRPr lang="fr-FR" sz="3600" b="1" dirty="0" smtClean="0"/>
          </a:p>
          <a:p>
            <a:pPr>
              <a:buNone/>
            </a:pPr>
            <a:r>
              <a:rPr lang="fr-FR" sz="3600" b="1" dirty="0" smtClean="0"/>
              <a:t>Chapitre 3 – la commercialité par la forme</a:t>
            </a:r>
            <a:endParaRPr lang="fr-FR" sz="3600" b="1" dirty="0"/>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3600" dirty="0" smtClean="0"/>
              <a:t>L’escompte est l’opération de crédit par laquelle le porteur d’une lettre de change en transfère la propriété à un banquier, qui en avance immédiatement le montant, (diminue de sa rémunération) et sera remboursé à l’échéance grâce au paiement par le tiré.</a:t>
            </a:r>
            <a:endParaRPr lang="fr-FR" sz="3600" dirty="0"/>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Autofit/>
          </a:bodyPr>
          <a:lstStyle/>
          <a:p>
            <a:pPr algn="just"/>
            <a:r>
              <a:rPr lang="fr-FR" sz="6000" dirty="0" smtClean="0"/>
              <a:t>Il convient d’examiner les conditions (A) et les effets (B) de l’endossement translatif.</a:t>
            </a:r>
            <a:endParaRPr lang="fr-FR" sz="6000" dirty="0"/>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effectLst>
                  <a:outerShdw blurRad="38100" dist="38100" dir="2700000" algn="tl">
                    <a:srgbClr val="000000">
                      <a:alpha val="43137"/>
                    </a:srgbClr>
                  </a:outerShdw>
                </a:effectLst>
              </a:rPr>
              <a:t>A) CONDITIONS DE VALIDITE</a:t>
            </a:r>
            <a:endParaRPr lang="fr-FR" b="1"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lstStyle/>
          <a:p>
            <a:pPr>
              <a:buFont typeface="Wingdings" pitchFamily="2" charset="2"/>
              <a:buChar char="v"/>
            </a:pPr>
            <a:r>
              <a:rPr lang="fr-FR" dirty="0" smtClean="0"/>
              <a:t> </a:t>
            </a:r>
            <a:r>
              <a:rPr lang="fr-FR" b="1" dirty="0" smtClean="0">
                <a:solidFill>
                  <a:srgbClr val="FF0000"/>
                </a:solidFill>
                <a:effectLst>
                  <a:outerShdw blurRad="38100" dist="38100" dir="2700000" algn="tl">
                    <a:srgbClr val="000000">
                      <a:alpha val="43137"/>
                    </a:srgbClr>
                  </a:outerShdw>
                </a:effectLst>
              </a:rPr>
              <a:t>Conditions de forme</a:t>
            </a:r>
          </a:p>
          <a:p>
            <a:pPr>
              <a:buNone/>
            </a:pPr>
            <a:endParaRPr lang="fr-FR" b="1" dirty="0" smtClean="0">
              <a:solidFill>
                <a:srgbClr val="FF0000"/>
              </a:solidFill>
              <a:effectLst>
                <a:outerShdw blurRad="38100" dist="38100" dir="2700000" algn="tl">
                  <a:srgbClr val="000000">
                    <a:alpha val="43137"/>
                  </a:srgbClr>
                </a:outerShdw>
              </a:effectLst>
            </a:endParaRPr>
          </a:p>
          <a:p>
            <a:pPr>
              <a:buFont typeface="Wingdings" pitchFamily="2" charset="2"/>
              <a:buChar char="§"/>
            </a:pPr>
            <a:r>
              <a:rPr lang="fr-FR" dirty="0" smtClean="0"/>
              <a:t>Trois formes sont possibles</a:t>
            </a:r>
          </a:p>
          <a:p>
            <a:pPr algn="just">
              <a:buFont typeface="Wingdings" pitchFamily="2" charset="2"/>
              <a:buChar char="§"/>
            </a:pPr>
            <a:r>
              <a:rPr lang="fr-FR" dirty="0" smtClean="0"/>
              <a:t>a</a:t>
            </a:r>
            <a:r>
              <a:rPr lang="fr-FR" b="1" dirty="0" smtClean="0">
                <a:effectLst>
                  <a:outerShdw blurRad="38100" dist="38100" dir="2700000" algn="tl">
                    <a:srgbClr val="000000">
                      <a:alpha val="43137"/>
                    </a:srgbClr>
                  </a:outerShdw>
                </a:effectLst>
              </a:rPr>
              <a:t>) </a:t>
            </a:r>
            <a:r>
              <a:rPr lang="fr-FR" dirty="0" smtClean="0"/>
              <a:t>Endossement nominatif avec désignation du nouveau bénéficiaire</a:t>
            </a:r>
          </a:p>
          <a:p>
            <a:pPr algn="just">
              <a:buFont typeface="Wingdings" pitchFamily="2" charset="2"/>
              <a:buChar char="§"/>
            </a:pPr>
            <a:r>
              <a:rPr lang="fr-FR" dirty="0" smtClean="0"/>
              <a:t>« payer (ou transmis ou « veuillez payer ») à M. X ou à son ordre », suivi de la date et de la signature.</a:t>
            </a:r>
            <a:endParaRPr lang="fr-FR" dirty="0"/>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4000" dirty="0" smtClean="0"/>
              <a:t>La mention « ou à son ordre » n’est pas nécessaire et même en son absence le nouveau porteur ne pourra réendosser la lettre. Il ne serait privé de cette faculté que si l’endosseur ajoutait la clause « non à ordre » ou « non endossable ».</a:t>
            </a:r>
            <a:endParaRPr lang="fr-FR" sz="4000" dirty="0"/>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28596" y="1571612"/>
            <a:ext cx="8229600" cy="4525963"/>
          </a:xfrm>
        </p:spPr>
        <p:txBody>
          <a:bodyPr/>
          <a:lstStyle/>
          <a:p>
            <a:pPr>
              <a:buNone/>
            </a:pPr>
            <a:r>
              <a:rPr lang="fr-FR" b="1" dirty="0" smtClean="0">
                <a:effectLst>
                  <a:outerShdw blurRad="38100" dist="38100" dir="2700000" algn="tl">
                    <a:srgbClr val="000000">
                      <a:alpha val="43137"/>
                    </a:srgbClr>
                  </a:outerShdw>
                </a:effectLst>
              </a:rPr>
              <a:t>b) Endossement au porteur</a:t>
            </a:r>
          </a:p>
          <a:p>
            <a:pPr algn="just">
              <a:buNone/>
            </a:pPr>
            <a:r>
              <a:rPr lang="fr-FR" dirty="0" smtClean="0"/>
              <a:t>	« passé (ou « transmis ») au porteur », suivi de la date et de la signature.</a:t>
            </a:r>
          </a:p>
          <a:p>
            <a:pPr algn="just">
              <a:buNone/>
            </a:pPr>
            <a:r>
              <a:rPr lang="fr-FR" dirty="0" smtClean="0"/>
              <a:t>	La lettre devient alors un titre au porteur qui peut être transmis par tradition, de la main à la main, sans nouvel endossement. Mais le porteur, s’il le préfère peut aussi la réendosser en la signant.</a:t>
            </a:r>
            <a:endParaRPr lang="fr-FR" dirty="0"/>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b="1" dirty="0" smtClean="0">
                <a:effectLst>
                  <a:outerShdw blurRad="38100" dist="38100" dir="2700000" algn="tl">
                    <a:srgbClr val="000000">
                      <a:alpha val="43137"/>
                    </a:srgbClr>
                  </a:outerShdw>
                </a:effectLst>
              </a:rPr>
              <a:t>c) Endossement en blanc</a:t>
            </a:r>
          </a:p>
          <a:p>
            <a:endParaRPr lang="fr-FR" b="1" dirty="0" smtClean="0">
              <a:effectLst>
                <a:outerShdw blurRad="38100" dist="38100" dir="2700000" algn="tl">
                  <a:srgbClr val="000000">
                    <a:alpha val="43137"/>
                  </a:srgbClr>
                </a:outerShdw>
              </a:effectLst>
            </a:endParaRPr>
          </a:p>
          <a:p>
            <a:pPr algn="just"/>
            <a:r>
              <a:rPr lang="fr-FR" sz="4000" dirty="0" smtClean="0"/>
              <a:t>Il résulte de la seule signature de l’endosseur. La L.C. devient un titre au porteur comme dans le cas précédent  et peut être transmise de la main à main sans signature nouvelle.</a:t>
            </a:r>
            <a:endParaRPr lang="fr-FR" sz="4000" dirty="0"/>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Mais le porteur peut aussi le réendosser  en indiquant le nom du nouveau porteur</a:t>
            </a:r>
          </a:p>
          <a:p>
            <a:pPr algn="just"/>
            <a:r>
              <a:rPr lang="fr-FR" dirty="0" smtClean="0"/>
              <a:t>Ces endossement sont apposés au dos de la lettre.</a:t>
            </a:r>
          </a:p>
          <a:p>
            <a:pPr algn="just"/>
            <a:r>
              <a:rPr lang="fr-FR" dirty="0" smtClean="0"/>
              <a:t>L’indication de la date de l’endossement n’est pas exigée à peine de nullité, la loi présume, dans ce cas, que l’endossement est intervenu avant l’échéance.</a:t>
            </a:r>
          </a:p>
          <a:p>
            <a:endParaRPr lang="fr-FR" dirty="0"/>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buFont typeface="Wingdings" pitchFamily="2" charset="2"/>
              <a:buChar char="v"/>
            </a:pPr>
            <a:r>
              <a:rPr lang="fr-FR" b="1" dirty="0" smtClean="0">
                <a:solidFill>
                  <a:srgbClr val="FF0000"/>
                </a:solidFill>
                <a:effectLst>
                  <a:outerShdw blurRad="38100" dist="38100" dir="2700000" algn="tl">
                    <a:srgbClr val="000000">
                      <a:alpha val="43137"/>
                    </a:srgbClr>
                  </a:outerShdw>
                </a:effectLst>
              </a:rPr>
              <a:t> </a:t>
            </a:r>
            <a:r>
              <a:rPr lang="fr-FR" sz="4000" b="1" dirty="0" smtClean="0">
                <a:solidFill>
                  <a:srgbClr val="FF0000"/>
                </a:solidFill>
                <a:effectLst>
                  <a:outerShdw blurRad="38100" dist="38100" dir="2700000" algn="tl">
                    <a:srgbClr val="000000">
                      <a:alpha val="43137"/>
                    </a:srgbClr>
                  </a:outerShdw>
                </a:effectLst>
              </a:rPr>
              <a:t>Conditions de fond</a:t>
            </a:r>
          </a:p>
          <a:p>
            <a:pPr>
              <a:buFont typeface="Wingdings" pitchFamily="2" charset="2"/>
              <a:buChar char="v"/>
            </a:pPr>
            <a:endParaRPr lang="fr-FR" sz="4000" b="1" dirty="0" smtClean="0">
              <a:solidFill>
                <a:srgbClr val="FF0000"/>
              </a:solidFill>
              <a:effectLst>
                <a:outerShdw blurRad="38100" dist="38100" dir="2700000" algn="tl">
                  <a:srgbClr val="000000">
                    <a:alpha val="43137"/>
                  </a:srgbClr>
                </a:outerShdw>
              </a:effectLst>
            </a:endParaRPr>
          </a:p>
          <a:p>
            <a:pPr algn="just">
              <a:buFont typeface="Wingdings" pitchFamily="2" charset="2"/>
              <a:buChar char="§"/>
            </a:pPr>
            <a:r>
              <a:rPr lang="fr-FR" sz="4000" dirty="0" smtClean="0"/>
              <a:t> Ce sont d’abord celles exigées pour l’émission de la L.C. ; notamment l’endosseur doit avoir la capacité commerciale. En outre, la L.C. ne doit pas être déclarée non endossable.</a:t>
            </a:r>
          </a:p>
          <a:p>
            <a:pPr>
              <a:buNone/>
            </a:pPr>
            <a:endParaRPr lang="fr-FR" sz="4000" b="1" dirty="0">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L’endosseur doit être le dernier porteur régulier de la traite. L’endossataire (c’est-à-dire le bénéficiaire de l’endossement) devra vérifier la « chaîne des endossements » pour s’assurer de la régularité des droits de l’endosseur et vérifier notamment que la lettre lui avait bien été transmise au moyen d’un endossement translatif. Il doit y avoir une suite ininterrompue d’endossements réguliers.</a:t>
            </a:r>
            <a:endParaRPr lang="fr-FR" dirty="0"/>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effectLst>
                  <a:outerShdw blurRad="38100" dist="38100" dir="2700000" algn="tl">
                    <a:srgbClr val="000000">
                      <a:alpha val="43137"/>
                    </a:srgbClr>
                  </a:outerShdw>
                </a:effectLst>
              </a:rPr>
              <a:t>B) Effets de l’endossement translatif</a:t>
            </a:r>
            <a:endParaRPr lang="fr-FR" b="1"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lstStyle/>
          <a:p>
            <a:pPr algn="just">
              <a:buFont typeface="Wingdings" pitchFamily="2" charset="2"/>
              <a:buChar char="q"/>
            </a:pPr>
            <a:r>
              <a:rPr lang="fr-FR" dirty="0" smtClean="0"/>
              <a:t> Le nouveau porteur devient titulaire de tous les droits cambiaires que l’endosseur pouvait avoir contre les signataires antérieurs de la lettre : droit de demander le paiement au tiré acceptant et, à défaut, recours contre le tireur, les endosseurs et les donneurs d’aval.</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Chapitre 1 – La commercialité par nature</a:t>
            </a:r>
            <a:endParaRPr lang="fr-FR" b="1" dirty="0"/>
          </a:p>
        </p:txBody>
      </p:sp>
      <p:sp>
        <p:nvSpPr>
          <p:cNvPr id="3" name="Espace réservé du contenu 2"/>
          <p:cNvSpPr>
            <a:spLocks noGrp="1"/>
          </p:cNvSpPr>
          <p:nvPr>
            <p:ph idx="1"/>
          </p:nvPr>
        </p:nvSpPr>
        <p:spPr/>
        <p:txBody>
          <a:bodyPr>
            <a:normAutofit fontScale="92500" lnSpcReduction="20000"/>
          </a:bodyPr>
          <a:lstStyle/>
          <a:p>
            <a:r>
              <a:rPr lang="fr-FR" dirty="0" smtClean="0"/>
              <a:t>L’Article 6 énumère 18 activités commerciales</a:t>
            </a:r>
          </a:p>
          <a:p>
            <a:r>
              <a:rPr lang="fr-FR" dirty="0" smtClean="0"/>
              <a:t>(…)</a:t>
            </a:r>
          </a:p>
          <a:p>
            <a:pPr algn="just"/>
            <a:r>
              <a:rPr lang="fr-FR" dirty="0" smtClean="0"/>
              <a:t>« (…) la qualité de commerçant s'acquiert par l'exercice </a:t>
            </a:r>
            <a:r>
              <a:rPr lang="fr-FR" b="1" u="sng" dirty="0" smtClean="0"/>
              <a:t>habituel ou professionnel </a:t>
            </a:r>
            <a:r>
              <a:rPr lang="fr-FR" dirty="0" smtClean="0"/>
              <a:t>des activités suivantes: </a:t>
            </a:r>
          </a:p>
          <a:p>
            <a:pPr>
              <a:buNone/>
            </a:pPr>
            <a:r>
              <a:rPr lang="fr-FR" dirty="0" smtClean="0"/>
              <a:t>	1) l'achat de meubles corporels ou incorporels en vue de les revendre soit en nature soit après les avoirs travaillés et mis en œuvre ou en vue de les louer ; </a:t>
            </a:r>
          </a:p>
          <a:p>
            <a:pPr algn="just">
              <a:buNone/>
            </a:pPr>
            <a:r>
              <a:rPr lang="fr-FR" dirty="0" smtClean="0"/>
              <a:t>	2) la location de meubles corporels ou incorporels en vue de leur sous-location ; </a:t>
            </a:r>
          </a:p>
          <a:p>
            <a:pPr>
              <a:buNone/>
            </a:pPr>
            <a:endParaRPr lang="fr-FR" dirty="0" smtClean="0"/>
          </a:p>
          <a:p>
            <a:pPr algn="just">
              <a:buNone/>
            </a:pPr>
            <a:endParaRPr lang="fr-FR" dirty="0" smtClean="0"/>
          </a:p>
        </p:txBody>
      </p:sp>
    </p:spTree>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buFont typeface="Wingdings" pitchFamily="2" charset="2"/>
              <a:buChar char="q"/>
            </a:pPr>
            <a:r>
              <a:rPr lang="fr-FR" dirty="0" smtClean="0"/>
              <a:t> </a:t>
            </a:r>
            <a:r>
              <a:rPr lang="fr-FR" sz="3600" dirty="0" smtClean="0"/>
              <a:t>L’endosseur, en signant la L.C., s’engage </a:t>
            </a:r>
            <a:r>
              <a:rPr lang="fr-FR" sz="3600" dirty="0" err="1" smtClean="0"/>
              <a:t>cambiairement</a:t>
            </a:r>
            <a:r>
              <a:rPr lang="fr-FR" sz="3600" dirty="0" smtClean="0"/>
              <a:t> à la payer à tout porteur à l’échéance, à la place du tiré défaillant. </a:t>
            </a:r>
          </a:p>
          <a:p>
            <a:pPr algn="just">
              <a:buFont typeface="Wingdings" pitchFamily="2" charset="2"/>
              <a:buChar char="q"/>
            </a:pPr>
            <a:r>
              <a:rPr lang="fr-FR" sz="3600" dirty="0" smtClean="0"/>
              <a:t> Comme tout engagement cambiaire, cette obligation est commerciale, unilatérale, solidaire, abstraite, exclusive de tout délai de grâce et soumise à une courte prescription.</a:t>
            </a:r>
            <a:endParaRPr lang="fr-FR" sz="3600" dirty="0"/>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L’endosseur conserve le droit d’opposer à l’endossataire les exceptions fondées sur leurs relations antérieures, notamment l’absence de créance de valeur fournie de l’endossataire à l’encontre de l’</a:t>
            </a:r>
            <a:r>
              <a:rPr lang="fr-FR" dirty="0" err="1" smtClean="0"/>
              <a:t>endossateur</a:t>
            </a:r>
            <a:r>
              <a:rPr lang="fr-FR" dirty="0" smtClean="0"/>
              <a:t> ; mais ces exceptions deviendraient inopposables à un nouveau porteur de bonne foi à qui l’endossataire aurait à son tour transmis la lettre.</a:t>
            </a:r>
            <a:endParaRPr lang="fr-FR" dirty="0"/>
          </a:p>
        </p:txBody>
      </p:sp>
    </p:spTree>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effectLst>
                  <a:outerShdw blurRad="38100" dist="38100" dir="2700000" algn="tl">
                    <a:srgbClr val="000000">
                      <a:alpha val="43137"/>
                    </a:srgbClr>
                  </a:outerShdw>
                </a:effectLst>
              </a:rPr>
              <a:t>§. 2 – Endossement pignoratif ou de garantie</a:t>
            </a:r>
            <a:endParaRPr lang="fr-FR" b="1"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lstStyle/>
          <a:p>
            <a:r>
              <a:rPr lang="fr-FR" dirty="0" smtClean="0"/>
              <a:t>Cet endossement permet de remettre l’effet en gage à un créancier.</a:t>
            </a:r>
          </a:p>
          <a:p>
            <a:r>
              <a:rPr lang="fr-FR" dirty="0" smtClean="0"/>
              <a:t>En la forme, il doit être stipulé expressément et résulte, par exemple de la formule inscrite au dos de la lettre : « valeur en gage » ou « valeur garantie ».</a:t>
            </a:r>
          </a:p>
          <a:p>
            <a:r>
              <a:rPr lang="fr-FR" dirty="0" smtClean="0"/>
              <a:t>Il peut aussi résulter de la seule remise de la traite, sans endossement.</a:t>
            </a:r>
            <a:endParaRPr lang="fr-FR" dirty="0"/>
          </a:p>
        </p:txBody>
      </p:sp>
    </p:spTree>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4000" dirty="0" smtClean="0"/>
              <a:t>L’endossataire a les droits d’un créancier gagiste ; si, à l’échéance, il n’est pas remboursé de sa créance par l’endosseur, il peut se faire payer la lettre par le tiré et se rembourser sur son montant.</a:t>
            </a:r>
            <a:endParaRPr lang="fr-FR" sz="4000" dirty="0"/>
          </a:p>
        </p:txBody>
      </p:sp>
    </p:spTree>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En tant que gagiste, il est porteur régulier de la traite et bénéficie du principe de l’inopposabilité des exceptions ; le tiré acceptant, le tireur et les autres signataires ne peuvent pas lui opposer les exceptions qu’ils auraient pu opposer à l’endosseur. D’autre part, celui-ci, comme tout signataire de la L.C., en garantit </a:t>
            </a:r>
            <a:r>
              <a:rPr lang="fr-FR" dirty="0" err="1" smtClean="0"/>
              <a:t>cambiairement</a:t>
            </a:r>
            <a:r>
              <a:rPr lang="fr-FR" dirty="0" smtClean="0"/>
              <a:t> le paiement.</a:t>
            </a:r>
            <a:endParaRPr lang="fr-FR" dirty="0"/>
          </a:p>
        </p:txBody>
      </p:sp>
    </p:spTree>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effectLst>
                  <a:outerShdw blurRad="38100" dist="38100" dir="2700000" algn="tl">
                    <a:srgbClr val="000000">
                      <a:alpha val="43137"/>
                    </a:srgbClr>
                  </a:outerShdw>
                </a:effectLst>
              </a:rPr>
              <a:t>§. 3 – Endossement par procuration</a:t>
            </a:r>
            <a:endParaRPr lang="fr-FR" b="1"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normAutofit lnSpcReduction="10000"/>
          </a:bodyPr>
          <a:lstStyle/>
          <a:p>
            <a:pPr algn="just"/>
            <a:r>
              <a:rPr lang="fr-FR" dirty="0" smtClean="0"/>
              <a:t>Cet endossement donne à l’endossataire (généralement un banquier) le mandat d’encaisser l’effet à la place de son titulaire.</a:t>
            </a:r>
          </a:p>
          <a:p>
            <a:pPr algn="just"/>
            <a:r>
              <a:rPr lang="fr-FR" dirty="0" smtClean="0"/>
              <a:t>En la forme, il doit être stipulé expressément et résulte, par exemple, de la formule inscrite au dos de la lettre : « valeur en recouvrement » ou « pour encaissement » ou « par procuration » ou toute autre mention impliquant un simple mandat.</a:t>
            </a:r>
            <a:endParaRPr lang="fr-FR" dirty="0"/>
          </a:p>
        </p:txBody>
      </p:sp>
    </p:spTree>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lgn="just"/>
            <a:r>
              <a:rPr lang="fr-FR" dirty="0" smtClean="0"/>
              <a:t>L’endossataire n’est en principe qu’un mandataire, il ne devient pas titulaire de l’effet et ne peut pas le réendosser sauf à titre de procuration.</a:t>
            </a:r>
          </a:p>
          <a:p>
            <a:pPr algn="just"/>
            <a:r>
              <a:rPr lang="fr-FR" dirty="0" smtClean="0"/>
              <a:t>Il peut se voir opposer par le tiré ou les autres signataires toutes les exceptions opposables à l’endosseur. Il est responsable de tout retard ou de toute négligence dans le recouvrement de l’effet et dans la conservation des recours ; mais il ne garantit naturellement pas que l’effet sera payé.</a:t>
            </a:r>
            <a:endParaRPr lang="fr-FR" dirty="0"/>
          </a:p>
        </p:txBody>
      </p:sp>
    </p:spTree>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Section 5 – paiement de la L.C.</a:t>
            </a:r>
            <a:endParaRPr lang="fr-FR" b="1" dirty="0"/>
          </a:p>
        </p:txBody>
      </p:sp>
      <p:sp>
        <p:nvSpPr>
          <p:cNvPr id="3" name="Espace réservé du contenu 2"/>
          <p:cNvSpPr>
            <a:spLocks noGrp="1"/>
          </p:cNvSpPr>
          <p:nvPr>
            <p:ph idx="1"/>
          </p:nvPr>
        </p:nvSpPr>
        <p:spPr/>
        <p:txBody>
          <a:bodyPr>
            <a:noAutofit/>
          </a:bodyPr>
          <a:lstStyle/>
          <a:p>
            <a:pPr algn="just"/>
            <a:r>
              <a:rPr lang="fr-FR" sz="4000" dirty="0" smtClean="0">
                <a:effectLst>
                  <a:outerShdw blurRad="38100" dist="38100" dir="2700000" algn="tl">
                    <a:srgbClr val="000000">
                      <a:alpha val="43137"/>
                    </a:srgbClr>
                  </a:outerShdw>
                </a:effectLst>
              </a:rPr>
              <a:t>§. 1 – Modalités de paiement de la L.C.</a:t>
            </a:r>
          </a:p>
          <a:p>
            <a:pPr algn="just"/>
            <a:endParaRPr lang="fr-FR" sz="4000" dirty="0" smtClean="0">
              <a:effectLst>
                <a:outerShdw blurRad="38100" dist="38100" dir="2700000" algn="tl">
                  <a:srgbClr val="000000">
                    <a:alpha val="43137"/>
                  </a:srgbClr>
                </a:outerShdw>
              </a:effectLst>
            </a:endParaRPr>
          </a:p>
          <a:p>
            <a:pPr algn="just"/>
            <a:endParaRPr lang="fr-FR" sz="4000" dirty="0" smtClean="0">
              <a:effectLst>
                <a:outerShdw blurRad="38100" dist="38100" dir="2700000" algn="tl">
                  <a:srgbClr val="000000">
                    <a:alpha val="43137"/>
                  </a:srgbClr>
                </a:outerShdw>
              </a:effectLst>
            </a:endParaRPr>
          </a:p>
          <a:p>
            <a:pPr algn="just"/>
            <a:r>
              <a:rPr lang="fr-FR" sz="4000" dirty="0" smtClean="0">
                <a:effectLst>
                  <a:outerShdw blurRad="38100" dist="38100" dir="2700000" algn="tl">
                    <a:srgbClr val="000000">
                      <a:alpha val="43137"/>
                    </a:srgbClr>
                  </a:outerShdw>
                </a:effectLst>
              </a:rPr>
              <a:t>§. 2 – Les conséquences de son défaut de paiement et la prescription des recours cambiaires.</a:t>
            </a:r>
            <a:endParaRPr lang="fr-FR" sz="4000" dirty="0">
              <a:effectLst>
                <a:outerShdw blurRad="38100" dist="38100" dir="2700000" algn="tl">
                  <a:srgbClr val="000000">
                    <a:alpha val="43137"/>
                  </a:srgbClr>
                </a:outerShdw>
              </a:effectLst>
            </a:endParaRPr>
          </a:p>
        </p:txBody>
      </p:sp>
    </p:spTree>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74638"/>
            <a:ext cx="8186766" cy="1143000"/>
          </a:xfrm>
        </p:spPr>
        <p:txBody>
          <a:bodyPr>
            <a:normAutofit fontScale="90000"/>
          </a:bodyPr>
          <a:lstStyle/>
          <a:p>
            <a:r>
              <a:rPr lang="fr-FR" b="1" dirty="0" smtClean="0"/>
              <a:t>§. 1 – Modalités de paiement de la L.C.</a:t>
            </a:r>
            <a:endParaRPr lang="fr-FR" b="1" dirty="0"/>
          </a:p>
        </p:txBody>
      </p:sp>
      <p:sp>
        <p:nvSpPr>
          <p:cNvPr id="3" name="Espace réservé du contenu 2"/>
          <p:cNvSpPr>
            <a:spLocks noGrp="1"/>
          </p:cNvSpPr>
          <p:nvPr>
            <p:ph idx="1"/>
          </p:nvPr>
        </p:nvSpPr>
        <p:spPr/>
        <p:txBody>
          <a:bodyPr/>
          <a:lstStyle/>
          <a:p>
            <a:r>
              <a:rPr lang="fr-FR" b="1" i="1" dirty="0" smtClean="0">
                <a:effectLst>
                  <a:outerShdw blurRad="38100" dist="38100" dir="2700000" algn="tl">
                    <a:srgbClr val="000000">
                      <a:alpha val="43137"/>
                    </a:srgbClr>
                  </a:outerShdw>
                </a:effectLst>
              </a:rPr>
              <a:t>Qui doit payer ?</a:t>
            </a:r>
          </a:p>
          <a:p>
            <a:pPr algn="just">
              <a:buFont typeface="Wingdings" pitchFamily="2" charset="2"/>
              <a:buChar char="Ø"/>
            </a:pPr>
            <a:r>
              <a:rPr lang="fr-FR" dirty="0" smtClean="0"/>
              <a:t> C’est le tiré qui doit payer la traite s’il a accepté ou même, à défaut, s’il y a provision suffisante.</a:t>
            </a:r>
          </a:p>
          <a:p>
            <a:pPr algn="just">
              <a:buFont typeface="Wingdings" pitchFamily="2" charset="2"/>
              <a:buChar char="Ø"/>
            </a:pPr>
            <a:r>
              <a:rPr lang="fr-FR" dirty="0" smtClean="0"/>
              <a:t> Même s’il n’y a ni acceptation, ni provision, le tiré peut payer ; mais il le fait alors en l’acquit du tireur et a naturellement un recours contre lui.</a:t>
            </a:r>
          </a:p>
          <a:p>
            <a:pPr>
              <a:buNone/>
            </a:pPr>
            <a:endParaRPr lang="fr-FR" b="1" i="1" dirty="0">
              <a:effectLst>
                <a:outerShdw blurRad="38100" dist="38100" dir="2700000" algn="tl">
                  <a:srgbClr val="000000">
                    <a:alpha val="43137"/>
                  </a:srgbClr>
                </a:outerShdw>
              </a:effectLst>
            </a:endParaRPr>
          </a:p>
        </p:txBody>
      </p:sp>
    </p:spTree>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buFont typeface="Wingdings" pitchFamily="2" charset="2"/>
              <a:buChar char="v"/>
            </a:pPr>
            <a:r>
              <a:rPr lang="fr-FR" dirty="0" smtClean="0"/>
              <a:t> D’autres personnes peuvent être tenues de payer à la place du tiré, notamment le « recommandataire » désigné sur la lettre par le tireur, ou un accepteur par intervention.</a:t>
            </a:r>
          </a:p>
          <a:p>
            <a:pPr algn="just">
              <a:buFont typeface="Wingdings" pitchFamily="2" charset="2"/>
              <a:buChar char="v"/>
            </a:pPr>
            <a:r>
              <a:rPr lang="fr-FR" dirty="0" smtClean="0"/>
              <a:t> Enfin, toute personne peut payer la lettre de change par intervention à la place du tiré aussi bien qu’à celle de toute autre signataire ; tireur, endosseur, etc.</a:t>
            </a: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buNone/>
            </a:pPr>
            <a:r>
              <a:rPr lang="fr-FR" dirty="0" smtClean="0"/>
              <a:t>	3) l'achat d'immeubles en vue de les revendre en l'état ou après transformation ; </a:t>
            </a:r>
          </a:p>
          <a:p>
            <a:pPr algn="just">
              <a:buNone/>
            </a:pPr>
            <a:r>
              <a:rPr lang="fr-FR" dirty="0" smtClean="0"/>
              <a:t>	4) la recherche et l'exploitation des mines et carrières ; </a:t>
            </a:r>
          </a:p>
          <a:p>
            <a:pPr algn="just">
              <a:buNone/>
            </a:pPr>
            <a:r>
              <a:rPr lang="fr-FR" dirty="0" smtClean="0"/>
              <a:t>	5) l'activité industrielle ou artisanale ; </a:t>
            </a:r>
          </a:p>
          <a:p>
            <a:pPr algn="just">
              <a:buNone/>
            </a:pPr>
            <a:r>
              <a:rPr lang="fr-FR" dirty="0" smtClean="0"/>
              <a:t>	6) le transport ; </a:t>
            </a:r>
          </a:p>
          <a:p>
            <a:pPr algn="just">
              <a:buNone/>
            </a:pPr>
            <a:r>
              <a:rPr lang="fr-FR" dirty="0" smtClean="0"/>
              <a:t>	7) la banque, le crédit et les transactions financières ; </a:t>
            </a:r>
          </a:p>
          <a:p>
            <a:pPr>
              <a:buNone/>
            </a:pPr>
            <a:endParaRPr lang="fr-FR" dirty="0" smtClean="0"/>
          </a:p>
          <a:p>
            <a:pPr>
              <a:buNone/>
            </a:pPr>
            <a:endParaRPr lang="fr-FR" dirty="0" smtClean="0"/>
          </a:p>
          <a:p>
            <a:endParaRPr lang="fr-FR" dirty="0"/>
          </a:p>
        </p:txBody>
      </p:sp>
    </p:spTree>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buFont typeface="Wingdings" pitchFamily="2" charset="2"/>
              <a:buChar char="Ø"/>
            </a:pPr>
            <a:r>
              <a:rPr lang="fr-FR" dirty="0" smtClean="0"/>
              <a:t> </a:t>
            </a:r>
            <a:r>
              <a:rPr lang="fr-FR" sz="3600" dirty="0" smtClean="0"/>
              <a:t>La clause de domiciliation a pour effet d’obliger le porteur à présenter l’effet au paiement chez le domiciliataire; Ce dernier n’est pas personnellement tenu de payer ; il n’agit que comme mandataire du tiré et sur les instructions de celui-ci.</a:t>
            </a:r>
            <a:endParaRPr lang="fr-FR" sz="3600" dirty="0"/>
          </a:p>
        </p:txBody>
      </p:sp>
    </p:spTree>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algn="just">
              <a:buFont typeface="Wingdings" pitchFamily="2" charset="2"/>
              <a:buChar char="Ø"/>
            </a:pPr>
            <a:r>
              <a:rPr lang="fr-FR" dirty="0" smtClean="0"/>
              <a:t> Il doit donc s’assurer de la volonté de payer du tiré, quand bien même la L.C. aurait été acceptée. </a:t>
            </a:r>
          </a:p>
          <a:p>
            <a:pPr algn="just">
              <a:buFont typeface="Wingdings" pitchFamily="2" charset="2"/>
              <a:buChar char="Ø"/>
            </a:pPr>
            <a:r>
              <a:rPr lang="fr-FR" dirty="0" smtClean="0"/>
              <a:t> Un paiement effectué par le banquier sans instruction est inopposable au client-tiré. En effet, la banque domiciliataire qui paie sans mandat ne se dessaisit pas valablement des fonds dont elle est le dépositaire. Le tiré a ainsi droit à restitution du montant de la traite.</a:t>
            </a:r>
            <a:endParaRPr lang="fr-FR" dirty="0"/>
          </a:p>
        </p:txBody>
      </p:sp>
    </p:spTree>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b="1" i="1" dirty="0" smtClean="0">
                <a:effectLst>
                  <a:outerShdw blurRad="38100" dist="38100" dir="2700000" algn="tl">
                    <a:srgbClr val="000000">
                      <a:alpha val="43137"/>
                    </a:srgbClr>
                  </a:outerShdw>
                </a:effectLst>
              </a:rPr>
              <a:t>Qui a droit au paiement ?</a:t>
            </a:r>
          </a:p>
          <a:p>
            <a:endParaRPr lang="fr-FR" b="1" i="1" dirty="0" smtClean="0">
              <a:effectLst>
                <a:outerShdw blurRad="38100" dist="38100" dir="2700000" algn="tl">
                  <a:srgbClr val="000000">
                    <a:alpha val="43137"/>
                  </a:srgbClr>
                </a:outerShdw>
              </a:effectLst>
            </a:endParaRPr>
          </a:p>
          <a:p>
            <a:pPr algn="just">
              <a:buFont typeface="Wingdings" pitchFamily="2" charset="2"/>
              <a:buChar char="v"/>
            </a:pPr>
            <a:r>
              <a:rPr lang="fr-FR" b="1" i="1" dirty="0" smtClean="0">
                <a:effectLst>
                  <a:outerShdw blurRad="38100" dist="38100" dir="2700000" algn="tl">
                    <a:srgbClr val="000000">
                      <a:alpha val="43137"/>
                    </a:srgbClr>
                  </a:outerShdw>
                </a:effectLst>
              </a:rPr>
              <a:t> </a:t>
            </a:r>
            <a:r>
              <a:rPr lang="fr-FR" dirty="0" smtClean="0"/>
              <a:t>C’est le dernier porteur régulier en vertu d’une chaîne continue d’endossements : le tiré doit vérifier que les noms des endosseurs successifs correspondent bien aux noms des bénéficiaires successifs ; mais il n’a pas à vérifier la capacité des signataires ni la validité des signatures.</a:t>
            </a:r>
            <a:endParaRPr lang="fr-FR" dirty="0"/>
          </a:p>
        </p:txBody>
      </p:sp>
    </p:spTree>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just">
              <a:buFont typeface="Wingdings" pitchFamily="2" charset="2"/>
              <a:buChar char="v"/>
            </a:pPr>
            <a:r>
              <a:rPr lang="fr-FR" dirty="0" smtClean="0"/>
              <a:t> Le droit du porteur au paiement ne peut être discuté ; le tiré n’a à vérifier ni la capacité, ni même l’identité du présentateur ; toutefois, il commettrait une faute lourde exclusive d’un paiement libératoire s’il savait pertinemment que le présentateur est un incapable ou n’est pas la personne désignée comme bénéficiaire par la traite. En tout cas, le tiré n’a pas à demander au porteur de justifier de la valeur fournie par celui-ci au tireur ou au dernier endosseur.</a:t>
            </a:r>
            <a:endParaRPr lang="fr-FR" dirty="0"/>
          </a:p>
        </p:txBody>
      </p:sp>
    </p:spTree>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buFont typeface="Wingdings" pitchFamily="2" charset="2"/>
              <a:buChar char="Ø"/>
            </a:pPr>
            <a:r>
              <a:rPr lang="fr-FR" dirty="0" smtClean="0"/>
              <a:t> </a:t>
            </a:r>
            <a:r>
              <a:rPr lang="fr-FR" b="1" dirty="0" smtClean="0">
                <a:effectLst>
                  <a:outerShdw blurRad="38100" dist="38100" dir="2700000" algn="tl">
                    <a:srgbClr val="000000">
                      <a:alpha val="43137"/>
                    </a:srgbClr>
                  </a:outerShdw>
                </a:effectLst>
              </a:rPr>
              <a:t>Date et lieu du paiement</a:t>
            </a:r>
          </a:p>
          <a:p>
            <a:pPr>
              <a:buFont typeface="Wingdings" pitchFamily="2" charset="2"/>
              <a:buChar char="Ø"/>
            </a:pPr>
            <a:endParaRPr lang="fr-FR" b="1" dirty="0" smtClean="0">
              <a:effectLst>
                <a:outerShdw blurRad="38100" dist="38100" dir="2700000" algn="tl">
                  <a:srgbClr val="000000">
                    <a:alpha val="43137"/>
                  </a:srgbClr>
                </a:outerShdw>
              </a:effectLst>
            </a:endParaRPr>
          </a:p>
          <a:p>
            <a:pPr algn="just">
              <a:buFont typeface="Wingdings" pitchFamily="2" charset="2"/>
              <a:buChar char="Ø"/>
            </a:pPr>
            <a:r>
              <a:rPr lang="fr-FR" dirty="0" smtClean="0"/>
              <a:t>La date du paiement est celle de l’échéance indiquée sur la traite. Avant cette date, le porteur ne peut pas réclamer le paiement au tiré ; de son côté le tiré ne peut pas imposer un paiement anticipé au porteur à moins que la traite ne porte la </a:t>
            </a:r>
            <a:r>
              <a:rPr lang="fr-FR" i="1" dirty="0" smtClean="0"/>
              <a:t>« clause d’escompte » ; </a:t>
            </a:r>
            <a:r>
              <a:rPr lang="fr-FR" dirty="0" smtClean="0"/>
              <a:t>dans ce cas, le tiré pourra déduire l’intérêt au taux légal pour le temps restant à courir jusqu’à l’échéance.</a:t>
            </a:r>
            <a:endParaRPr lang="fr-FR" dirty="0"/>
          </a:p>
        </p:txBody>
      </p:sp>
    </p:spTree>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buFont typeface="Wingdings" pitchFamily="2" charset="2"/>
              <a:buChar char="Ø"/>
            </a:pPr>
            <a:r>
              <a:rPr lang="fr-FR" dirty="0" smtClean="0"/>
              <a:t> </a:t>
            </a:r>
            <a:r>
              <a:rPr lang="fr-FR" sz="4000" dirty="0" smtClean="0"/>
              <a:t>Le porteur est tenu de présenter la traite au paiement, au domicile du tiré ; cependant, il doit la présenter chez le domiciliataire s’il en est indiqué un. Toutes les banques sont domiciliataires. </a:t>
            </a:r>
            <a:endParaRPr lang="fr-FR" sz="4000" dirty="0"/>
          </a:p>
        </p:txBody>
      </p:sp>
    </p:spTree>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buFont typeface="Wingdings" pitchFamily="2" charset="2"/>
              <a:buChar char="Ø"/>
            </a:pPr>
            <a:r>
              <a:rPr lang="fr-FR" dirty="0" smtClean="0"/>
              <a:t> Si la lettre est à échéance fixe, ou à un certain délai de date ou à un certain délai de vue, cette présentation doit être faite le jour de l’échéance ou l’un des deux jours ouvrables suivants : le samedi, le dimanche, les jours de fête légale, les « ponts » ne sont pas des jours ouvrables.</a:t>
            </a:r>
            <a:endParaRPr lang="fr-FR" dirty="0"/>
          </a:p>
        </p:txBody>
      </p:sp>
    </p:spTree>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buFont typeface="Wingdings" pitchFamily="2" charset="2"/>
              <a:buChar char="Ø"/>
            </a:pPr>
            <a:r>
              <a:rPr lang="fr-FR" dirty="0" smtClean="0"/>
              <a:t> </a:t>
            </a:r>
            <a:r>
              <a:rPr lang="fr-FR" sz="4000" dirty="0" smtClean="0"/>
              <a:t>Si la lettre est à vue, elle doit être présentée au paiement dans l’année qui suit sa création.</a:t>
            </a:r>
          </a:p>
          <a:p>
            <a:pPr algn="just">
              <a:buFont typeface="Wingdings" pitchFamily="2" charset="2"/>
              <a:buChar char="Ø"/>
            </a:pPr>
            <a:r>
              <a:rPr lang="fr-FR" sz="4000" dirty="0" smtClean="0"/>
              <a:t> Le tiré doit payer la lettre au moment où elle est présentée. Il ne peut bénéficier d’aucun délai de grâce judiciaire .</a:t>
            </a:r>
            <a:endParaRPr lang="fr-FR" sz="4000" dirty="0"/>
          </a:p>
        </p:txBody>
      </p:sp>
    </p:spTree>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buFont typeface="Wingdings" pitchFamily="2" charset="2"/>
              <a:buChar char="Ø"/>
            </a:pPr>
            <a:r>
              <a:rPr lang="fr-FR" dirty="0" smtClean="0"/>
              <a:t> </a:t>
            </a:r>
            <a:r>
              <a:rPr lang="fr-FR" b="1" i="1" dirty="0" smtClean="0">
                <a:effectLst>
                  <a:outerShdw blurRad="38100" dist="38100" dir="2700000" algn="tl">
                    <a:srgbClr val="000000">
                      <a:alpha val="43137"/>
                    </a:srgbClr>
                  </a:outerShdw>
                </a:effectLst>
              </a:rPr>
              <a:t>Objet et modalités de paiement</a:t>
            </a:r>
          </a:p>
          <a:p>
            <a:pPr algn="just">
              <a:buFont typeface="Wingdings" pitchFamily="2" charset="2"/>
              <a:buChar char="Ø"/>
            </a:pPr>
            <a:r>
              <a:rPr lang="fr-FR" b="1" i="1" dirty="0" smtClean="0">
                <a:effectLst>
                  <a:outerShdw blurRad="38100" dist="38100" dir="2700000" algn="tl">
                    <a:srgbClr val="000000">
                      <a:alpha val="43137"/>
                    </a:srgbClr>
                  </a:outerShdw>
                </a:effectLst>
              </a:rPr>
              <a:t> </a:t>
            </a:r>
            <a:r>
              <a:rPr lang="fr-FR" sz="3600" dirty="0" smtClean="0"/>
              <a:t>C’est le montant total de la traite qui doit être payé ; cependant si le tiré offre un paiement partiel, le porteur ne peut pas le refuser sauf, à faire dresser protêt pour le solde.</a:t>
            </a:r>
          </a:p>
          <a:p>
            <a:pPr algn="just">
              <a:buFont typeface="Wingdings" pitchFamily="2" charset="2"/>
              <a:buChar char="Ø"/>
            </a:pPr>
            <a:r>
              <a:rPr lang="fr-FR" sz="3600" dirty="0" smtClean="0"/>
              <a:t>La lettre doit être payée dans la monnaie ayant cours légal au lieu du paiement.</a:t>
            </a:r>
            <a:endParaRPr lang="fr-FR" sz="3600" dirty="0"/>
          </a:p>
        </p:txBody>
      </p:sp>
    </p:spTree>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2 – Défaut de paiement de la L.C.</a:t>
            </a:r>
            <a:endParaRPr lang="fr-FR" b="1" dirty="0"/>
          </a:p>
        </p:txBody>
      </p:sp>
      <p:sp>
        <p:nvSpPr>
          <p:cNvPr id="3" name="Espace réservé du contenu 2"/>
          <p:cNvSpPr>
            <a:spLocks noGrp="1"/>
          </p:cNvSpPr>
          <p:nvPr>
            <p:ph idx="1"/>
          </p:nvPr>
        </p:nvSpPr>
        <p:spPr/>
        <p:txBody>
          <a:bodyPr>
            <a:normAutofit lnSpcReduction="10000"/>
          </a:bodyPr>
          <a:lstStyle/>
          <a:p>
            <a:pPr algn="just">
              <a:buFont typeface="Wingdings" pitchFamily="2" charset="2"/>
              <a:buChar char="Ø"/>
            </a:pPr>
            <a:r>
              <a:rPr lang="fr-FR" dirty="0" smtClean="0"/>
              <a:t> </a:t>
            </a:r>
            <a:r>
              <a:rPr lang="fr-FR" sz="4400" b="1" dirty="0" smtClean="0">
                <a:effectLst>
                  <a:outerShdw blurRad="38100" dist="38100" dir="2700000" algn="tl">
                    <a:srgbClr val="000000">
                      <a:alpha val="43137"/>
                    </a:srgbClr>
                  </a:outerShdw>
                </a:effectLst>
              </a:rPr>
              <a:t>Principes. </a:t>
            </a:r>
            <a:r>
              <a:rPr lang="fr-FR" sz="4400" dirty="0" smtClean="0"/>
              <a:t>Le porteur impayé doit, s’il veut conserver ses droits, faire dresser un protêt (A). Il dispose alors de recours contre les signataires de la lettre (B). Les délais de prescription des recours sont brefs (C).</a:t>
            </a:r>
            <a:endParaRPr lang="fr-FR" sz="4400" b="1" dirty="0">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Bibliographie</a:t>
            </a:r>
            <a:endParaRPr lang="fr-FR" b="1" dirty="0"/>
          </a:p>
        </p:txBody>
      </p:sp>
      <p:sp>
        <p:nvSpPr>
          <p:cNvPr id="3" name="Espace réservé du contenu 2"/>
          <p:cNvSpPr>
            <a:spLocks noGrp="1"/>
          </p:cNvSpPr>
          <p:nvPr>
            <p:ph idx="1"/>
          </p:nvPr>
        </p:nvSpPr>
        <p:spPr/>
        <p:txBody>
          <a:bodyPr>
            <a:normAutofit fontScale="70000" lnSpcReduction="20000"/>
          </a:bodyPr>
          <a:lstStyle/>
          <a:p>
            <a:r>
              <a:rPr lang="fr-FR" b="1" dirty="0" smtClean="0"/>
              <a:t>- H. </a:t>
            </a:r>
            <a:r>
              <a:rPr lang="fr-FR" b="1" dirty="0" err="1" smtClean="0"/>
              <a:t>Kenfack</a:t>
            </a:r>
            <a:r>
              <a:rPr lang="fr-FR" b="1" dirty="0" smtClean="0"/>
              <a:t> et M. </a:t>
            </a:r>
            <a:r>
              <a:rPr lang="fr-FR" b="1" dirty="0" err="1" smtClean="0"/>
              <a:t>Pédamon</a:t>
            </a:r>
            <a:r>
              <a:rPr lang="fr-FR" b="1" dirty="0" smtClean="0"/>
              <a:t>, </a:t>
            </a:r>
            <a:r>
              <a:rPr lang="fr-FR" b="1" i="1" dirty="0" smtClean="0"/>
              <a:t>Droit commercial</a:t>
            </a:r>
            <a:r>
              <a:rPr lang="fr-FR" b="1" dirty="0" smtClean="0"/>
              <a:t>, </a:t>
            </a:r>
            <a:r>
              <a:rPr lang="fr-FR" b="1" i="1" dirty="0" smtClean="0"/>
              <a:t>Dalloz</a:t>
            </a:r>
            <a:r>
              <a:rPr lang="fr-FR" b="1" dirty="0" smtClean="0"/>
              <a:t>, Précis, 3e éd. 2011.</a:t>
            </a:r>
            <a:endParaRPr lang="fr-FR" dirty="0" smtClean="0"/>
          </a:p>
          <a:p>
            <a:r>
              <a:rPr lang="fr-FR" b="1" dirty="0" smtClean="0"/>
              <a:t>- D. </a:t>
            </a:r>
            <a:r>
              <a:rPr lang="fr-FR" b="1" dirty="0" err="1" smtClean="0"/>
              <a:t>Legeais</a:t>
            </a:r>
            <a:r>
              <a:rPr lang="fr-FR" b="1" dirty="0" smtClean="0"/>
              <a:t>, </a:t>
            </a:r>
            <a:r>
              <a:rPr lang="fr-FR" b="1" i="1" dirty="0" smtClean="0"/>
              <a:t>Droit commercial et des affaires</a:t>
            </a:r>
            <a:r>
              <a:rPr lang="fr-FR" b="1" dirty="0" smtClean="0"/>
              <a:t>, </a:t>
            </a:r>
            <a:r>
              <a:rPr lang="fr-FR" b="1" i="1" dirty="0" smtClean="0"/>
              <a:t>Sirey</a:t>
            </a:r>
            <a:r>
              <a:rPr lang="fr-FR" b="1" dirty="0" smtClean="0"/>
              <a:t>, 19e éd. 2011.</a:t>
            </a:r>
            <a:endParaRPr lang="fr-FR" dirty="0" smtClean="0"/>
          </a:p>
          <a:p>
            <a:r>
              <a:rPr lang="fr-FR" dirty="0" smtClean="0"/>
              <a:t>- </a:t>
            </a:r>
            <a:r>
              <a:rPr lang="fr-FR" b="1" dirty="0" smtClean="0"/>
              <a:t>L. Vogel, </a:t>
            </a:r>
            <a:r>
              <a:rPr lang="fr-FR" b="1" i="1" dirty="0" smtClean="0"/>
              <a:t>Traité de droit commercial, Du droit commercial au droit économique</a:t>
            </a:r>
            <a:r>
              <a:rPr lang="fr-FR" b="1" dirty="0" smtClean="0"/>
              <a:t>, T. 1,</a:t>
            </a:r>
            <a:endParaRPr lang="fr-FR" dirty="0" smtClean="0"/>
          </a:p>
          <a:p>
            <a:r>
              <a:rPr lang="fr-FR" b="1" i="1" dirty="0" smtClean="0"/>
              <a:t>LGDJ</a:t>
            </a:r>
            <a:r>
              <a:rPr lang="fr-FR" b="1" dirty="0" smtClean="0"/>
              <a:t>, 19e éd. 2010.</a:t>
            </a:r>
            <a:endParaRPr lang="fr-FR" dirty="0" smtClean="0"/>
          </a:p>
          <a:p>
            <a:r>
              <a:rPr lang="fr-FR" b="1" dirty="0" smtClean="0"/>
              <a:t>- Mohammed Driss Alami </a:t>
            </a:r>
            <a:r>
              <a:rPr lang="fr-FR" b="1" dirty="0" err="1" smtClean="0"/>
              <a:t>Machichi</a:t>
            </a:r>
            <a:r>
              <a:rPr lang="fr-FR" b="1" dirty="0" smtClean="0"/>
              <a:t>, droit commercial fondamental au Maroc, éd. Dar al Kalam, 2006</a:t>
            </a:r>
            <a:endParaRPr lang="fr-FR" dirty="0" smtClean="0"/>
          </a:p>
          <a:p>
            <a:r>
              <a:rPr lang="fr-FR" dirty="0" smtClean="0"/>
              <a:t>- </a:t>
            </a:r>
            <a:r>
              <a:rPr lang="fr-FR" b="1" dirty="0" smtClean="0"/>
              <a:t>A. Ballot-Lena et G. </a:t>
            </a:r>
            <a:r>
              <a:rPr lang="fr-FR" b="1" dirty="0" err="1" smtClean="0"/>
              <a:t>Decocq</a:t>
            </a:r>
            <a:r>
              <a:rPr lang="fr-FR" b="1" dirty="0" smtClean="0"/>
              <a:t>, Droit </a:t>
            </a:r>
            <a:r>
              <a:rPr lang="fr-FR" b="1" i="1" dirty="0" smtClean="0"/>
              <a:t>commercial</a:t>
            </a:r>
            <a:r>
              <a:rPr lang="fr-FR" b="1" dirty="0" smtClean="0"/>
              <a:t>, </a:t>
            </a:r>
            <a:r>
              <a:rPr lang="fr-FR" b="1" i="1" dirty="0" smtClean="0"/>
              <a:t>Dalloz </a:t>
            </a:r>
            <a:r>
              <a:rPr lang="fr-FR" b="1" i="1" dirty="0" err="1" smtClean="0"/>
              <a:t>Hypercours</a:t>
            </a:r>
            <a:r>
              <a:rPr lang="fr-FR" b="1" dirty="0" smtClean="0"/>
              <a:t>, 5e éd., 2011.</a:t>
            </a:r>
            <a:endParaRPr lang="fr-FR" dirty="0" smtClean="0"/>
          </a:p>
          <a:p>
            <a:r>
              <a:rPr lang="fr-FR" b="1" dirty="0" smtClean="0"/>
              <a:t>- E. </a:t>
            </a:r>
            <a:r>
              <a:rPr lang="fr-FR" b="1" dirty="0" err="1" smtClean="0"/>
              <a:t>Blary</a:t>
            </a:r>
            <a:r>
              <a:rPr lang="fr-FR" b="1" dirty="0" smtClean="0"/>
              <a:t>-Clément et F. </a:t>
            </a:r>
            <a:r>
              <a:rPr lang="fr-FR" b="1" dirty="0" err="1" smtClean="0"/>
              <a:t>Dekeuwer</a:t>
            </a:r>
            <a:r>
              <a:rPr lang="fr-FR" b="1" dirty="0" smtClean="0"/>
              <a:t>-</a:t>
            </a:r>
            <a:r>
              <a:rPr lang="fr-FR" b="1" dirty="0" err="1" smtClean="0"/>
              <a:t>Défossez</a:t>
            </a:r>
            <a:r>
              <a:rPr lang="fr-FR" b="1" dirty="0" smtClean="0"/>
              <a:t>, </a:t>
            </a:r>
            <a:r>
              <a:rPr lang="fr-FR" b="1" i="1" dirty="0" smtClean="0"/>
              <a:t>Droit commercial, Montchrestien</a:t>
            </a:r>
            <a:r>
              <a:rPr lang="fr-FR" b="1" dirty="0" smtClean="0"/>
              <a:t>, 10e éd., 2010.</a:t>
            </a:r>
            <a:endParaRPr lang="fr-FR" dirty="0" smtClean="0"/>
          </a:p>
          <a:p>
            <a:pPr>
              <a:buNone/>
            </a:pPr>
            <a:r>
              <a:rPr lang="fr-FR" dirty="0" smtClean="0"/>
              <a:t> </a:t>
            </a:r>
          </a:p>
          <a:p>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pPr algn="just">
              <a:buNone/>
            </a:pPr>
            <a:r>
              <a:rPr lang="fr-FR" dirty="0" smtClean="0"/>
              <a:t>8) les opérations d'assurances à primes fixes ; </a:t>
            </a:r>
          </a:p>
          <a:p>
            <a:pPr algn="just">
              <a:buNone/>
            </a:pPr>
            <a:r>
              <a:rPr lang="fr-FR" dirty="0" smtClean="0"/>
              <a:t>9) le courtage, la commission et toutes autres opérations d'entremise ;</a:t>
            </a:r>
          </a:p>
          <a:p>
            <a:pPr algn="just">
              <a:buNone/>
            </a:pPr>
            <a:r>
              <a:rPr lang="fr-FR" dirty="0" smtClean="0"/>
              <a:t>10) l'exploitation d'entrepôts et de magasins généraux ; </a:t>
            </a:r>
          </a:p>
          <a:p>
            <a:pPr algn="just">
              <a:buNone/>
            </a:pPr>
            <a:r>
              <a:rPr lang="fr-FR" dirty="0" smtClean="0"/>
              <a:t>11) l'imprimerie et l'édition quels qu'en soient la forme et le support ; 	</a:t>
            </a:r>
          </a:p>
          <a:p>
            <a:pPr algn="just">
              <a:buNone/>
            </a:pPr>
            <a:r>
              <a:rPr lang="fr-FR" dirty="0" smtClean="0"/>
              <a:t>12) le bâtiment et les travaux publics ; </a:t>
            </a:r>
          </a:p>
          <a:p>
            <a:pPr algn="just">
              <a:buNone/>
            </a:pPr>
            <a:r>
              <a:rPr lang="fr-FR" dirty="0" smtClean="0"/>
              <a:t>13) les bureaux et agences d'affaires, de voyages, d'information et de publicité ; </a:t>
            </a:r>
          </a:p>
          <a:p>
            <a:pPr>
              <a:buNone/>
            </a:pPr>
            <a:endParaRPr lang="fr-FR" dirty="0" smtClean="0"/>
          </a:p>
          <a:p>
            <a:pPr>
              <a:buNone/>
            </a:pPr>
            <a:endParaRPr lang="fr-FR" dirty="0" smtClean="0"/>
          </a:p>
          <a:p>
            <a:pPr>
              <a:buNone/>
            </a:pPr>
            <a:r>
              <a:rPr lang="fr-FR" dirty="0" smtClean="0"/>
              <a:t> </a:t>
            </a:r>
          </a:p>
          <a:p>
            <a:endParaRPr lang="fr-FR" dirty="0"/>
          </a:p>
        </p:txBody>
      </p:sp>
    </p:spTree>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A) Protêt faute de paiement</a:t>
            </a:r>
            <a:endParaRPr lang="fr-FR" b="1" dirty="0"/>
          </a:p>
        </p:txBody>
      </p:sp>
      <p:sp>
        <p:nvSpPr>
          <p:cNvPr id="3" name="Espace réservé du contenu 2"/>
          <p:cNvSpPr>
            <a:spLocks noGrp="1"/>
          </p:cNvSpPr>
          <p:nvPr>
            <p:ph idx="1"/>
          </p:nvPr>
        </p:nvSpPr>
        <p:spPr/>
        <p:txBody>
          <a:bodyPr>
            <a:normAutofit lnSpcReduction="10000"/>
          </a:bodyPr>
          <a:lstStyle/>
          <a:p>
            <a:pPr algn="just">
              <a:buFont typeface="Wingdings" pitchFamily="2" charset="2"/>
              <a:buChar char="Ø"/>
            </a:pPr>
            <a:r>
              <a:rPr lang="fr-FR" dirty="0" smtClean="0"/>
              <a:t> </a:t>
            </a:r>
            <a:r>
              <a:rPr lang="fr-FR" sz="4000" dirty="0" smtClean="0"/>
              <a:t>Si le tiré (ou le domiciliataire) ne paie pas la lettre à présentation ou ne la paie que partiellement, le porteur doit faire dresser protêt faute de paiement, sinon il est « négligent » et perd une partie de ses recours contre les autres signataires.</a:t>
            </a:r>
            <a:endParaRPr lang="fr-FR" sz="4000" dirty="0"/>
          </a:p>
        </p:txBody>
      </p:sp>
    </p:spTree>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buFont typeface="Wingdings" pitchFamily="2" charset="2"/>
              <a:buChar char="Ø"/>
            </a:pPr>
            <a:r>
              <a:rPr lang="fr-FR" dirty="0" smtClean="0"/>
              <a:t> Le protêt est un acte dressé par un huissier ou par un notaire qui constate officiellement que la traite a été présentée régulièrement au tiré à l’échéance et qu’elle n’a pas été payée.</a:t>
            </a:r>
          </a:p>
          <a:p>
            <a:pPr algn="just">
              <a:buFont typeface="Wingdings" pitchFamily="2" charset="2"/>
              <a:buChar char="Ø"/>
            </a:pPr>
            <a:r>
              <a:rPr lang="fr-FR" dirty="0" smtClean="0"/>
              <a:t> Il contient la copie intégrale de la lettre de change, une sommation de payer adressée au tiré, la constatation de la présence ou de l’absence de celui-ci et, éventuellement, des motifs de refus de paiement.</a:t>
            </a:r>
            <a:endParaRPr lang="fr-FR" dirty="0"/>
          </a:p>
        </p:txBody>
      </p:sp>
    </p:spTree>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just">
              <a:buFont typeface="Wingdings" pitchFamily="2" charset="2"/>
              <a:buChar char="Ø"/>
            </a:pPr>
            <a:r>
              <a:rPr lang="fr-FR" dirty="0" smtClean="0"/>
              <a:t> Le protêt doit être dressé dans les délais de présentation, c’est-à-dire dans les dix jours qui suivent l’échéance. En pratique, l’huissier laisse un avis au tiré lui disant que la traite pourra être retirée par lui à l’étude, moyennant paiement, jusqu’à telle date.</a:t>
            </a:r>
          </a:p>
          <a:p>
            <a:pPr algn="just">
              <a:buFont typeface="Wingdings" pitchFamily="2" charset="2"/>
              <a:buChar char="Ø"/>
            </a:pPr>
            <a:r>
              <a:rPr lang="fr-FR" dirty="0" smtClean="0"/>
              <a:t>Après cette date, l’huissier dresse protêt et en remet une copie sous enveloppe au tiré.</a:t>
            </a:r>
          </a:p>
          <a:p>
            <a:pPr algn="just">
              <a:buFont typeface="Wingdings" pitchFamily="2" charset="2"/>
              <a:buChar char="Ø"/>
            </a:pPr>
            <a:r>
              <a:rPr lang="fr-FR" dirty="0" smtClean="0"/>
              <a:t>Le protêt est inscrit sur un registre tenu par l’huissier.</a:t>
            </a:r>
            <a:endParaRPr lang="fr-FR" dirty="0"/>
          </a:p>
        </p:txBody>
      </p:sp>
    </p:spTree>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B) Recours contre les signataires</a:t>
            </a:r>
            <a:endParaRPr lang="fr-FR" b="1" dirty="0"/>
          </a:p>
        </p:txBody>
      </p:sp>
      <p:sp>
        <p:nvSpPr>
          <p:cNvPr id="3" name="Espace réservé du contenu 2"/>
          <p:cNvSpPr>
            <a:spLocks noGrp="1"/>
          </p:cNvSpPr>
          <p:nvPr>
            <p:ph idx="1"/>
          </p:nvPr>
        </p:nvSpPr>
        <p:spPr/>
        <p:txBody>
          <a:bodyPr/>
          <a:lstStyle/>
          <a:p>
            <a:pPr>
              <a:buFont typeface="Wingdings" pitchFamily="2" charset="2"/>
              <a:buChar char="Ø"/>
            </a:pPr>
            <a:r>
              <a:rPr lang="fr-FR" dirty="0" smtClean="0"/>
              <a:t> </a:t>
            </a:r>
            <a:r>
              <a:rPr lang="fr-FR" b="1" dirty="0" smtClean="0">
                <a:effectLst>
                  <a:outerShdw blurRad="38100" dist="38100" dir="2700000" algn="tl">
                    <a:srgbClr val="000000">
                      <a:alpha val="43137"/>
                    </a:srgbClr>
                  </a:outerShdw>
                </a:effectLst>
              </a:rPr>
              <a:t>Recours du porteur diligent</a:t>
            </a:r>
          </a:p>
          <a:p>
            <a:pPr>
              <a:buNone/>
            </a:pPr>
            <a:endParaRPr lang="fr-FR" b="1" dirty="0" smtClean="0">
              <a:effectLst>
                <a:outerShdw blurRad="38100" dist="38100" dir="2700000" algn="tl">
                  <a:srgbClr val="000000">
                    <a:alpha val="43137"/>
                  </a:srgbClr>
                </a:outerShdw>
              </a:effectLst>
            </a:endParaRPr>
          </a:p>
          <a:p>
            <a:pPr algn="just">
              <a:buFont typeface="Wingdings" pitchFamily="2" charset="2"/>
              <a:buChar char="v"/>
            </a:pPr>
            <a:r>
              <a:rPr lang="fr-FR" dirty="0" smtClean="0"/>
              <a:t> A défaut de paiement de la lettre par le tiré ou par un tiers intervenant, le porteur dispose de recours contre les autres signataires de la lettre à la condition qu’il ait présenté la lettre au paiement et qu’il ait, sauf dispense, fait dresser protêt dans les délais légaux.</a:t>
            </a:r>
            <a:endParaRPr lang="fr-FR" dirty="0"/>
          </a:p>
        </p:txBody>
      </p:sp>
    </p:spTree>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buFont typeface="Wingdings" pitchFamily="2" charset="2"/>
              <a:buChar char="Ø"/>
            </a:pPr>
            <a:r>
              <a:rPr lang="fr-FR" dirty="0" smtClean="0"/>
              <a:t> Il peut réclamer le paiement du montant de la traite, plus les intérêts au taux légal depuis le jours du protêt et les frais de protêt, à l’un quelconque des signataires de la traite puisque tous en sont garants solidaires : dernier endosseur, endosseurs précédents, tireur, donneurs d’aval, etc.</a:t>
            </a:r>
            <a:endParaRPr lang="fr-FR" dirty="0"/>
          </a:p>
        </p:txBody>
      </p:sp>
    </p:spTree>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Déchéance du porteur négligent</a:t>
            </a:r>
            <a:endParaRPr lang="fr-FR" b="1" dirty="0"/>
          </a:p>
        </p:txBody>
      </p:sp>
      <p:sp>
        <p:nvSpPr>
          <p:cNvPr id="3" name="Espace réservé du contenu 2"/>
          <p:cNvSpPr>
            <a:spLocks noGrp="1"/>
          </p:cNvSpPr>
          <p:nvPr>
            <p:ph idx="1"/>
          </p:nvPr>
        </p:nvSpPr>
        <p:spPr/>
        <p:txBody>
          <a:bodyPr>
            <a:normAutofit lnSpcReduction="10000"/>
          </a:bodyPr>
          <a:lstStyle/>
          <a:p>
            <a:pPr algn="just"/>
            <a:r>
              <a:rPr lang="fr-FR" dirty="0" smtClean="0"/>
              <a:t>Le porteur est « négligent » lorsqu’il n’a pas fait dresser dans les délais légaux le protêt faute de paiement, ou bien lorsqu’étant dispensé de ce protêt, il n’a pas fait présenter la lettre au paiement dans ces délais.</a:t>
            </a:r>
          </a:p>
          <a:p>
            <a:pPr algn="just"/>
            <a:r>
              <a:rPr lang="fr-FR" dirty="0" smtClean="0"/>
              <a:t>Il l’est aussi lorsqu’il n’a pas fait dresser le protêt faute d’acceptation si une clause de la lettre l’imposait ou lorsqu’il a refusé un paiement par intervention.</a:t>
            </a:r>
            <a:endParaRPr lang="fr-FR" dirty="0"/>
          </a:p>
        </p:txBody>
      </p:sp>
    </p:spTree>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b="1" dirty="0" smtClean="0"/>
              <a:t>2) Les opérations des sociétés commerciales par la forme</a:t>
            </a:r>
          </a:p>
          <a:p>
            <a:r>
              <a:rPr lang="fr-FR" dirty="0" smtClean="0"/>
              <a:t>Sont commerciales, à raison de leur forme et quel que soit leur objet:</a:t>
            </a:r>
          </a:p>
          <a:p>
            <a:pPr>
              <a:buFontTx/>
              <a:buChar char="-"/>
            </a:pPr>
            <a:r>
              <a:rPr lang="fr-FR" dirty="0" smtClean="0"/>
              <a:t>Les sociétés en nom collectif;</a:t>
            </a:r>
          </a:p>
          <a:p>
            <a:pPr>
              <a:buFontTx/>
              <a:buChar char="-"/>
            </a:pPr>
            <a:r>
              <a:rPr lang="fr-FR" dirty="0" smtClean="0"/>
              <a:t>Les sociétés en commandite simple;</a:t>
            </a:r>
          </a:p>
          <a:p>
            <a:pPr>
              <a:buFontTx/>
              <a:buChar char="-"/>
            </a:pPr>
            <a:r>
              <a:rPr lang="fr-FR" dirty="0" smtClean="0"/>
              <a:t>Les SARL;</a:t>
            </a:r>
          </a:p>
          <a:p>
            <a:pPr>
              <a:buFontTx/>
              <a:buChar char="-"/>
            </a:pPr>
            <a:r>
              <a:rPr lang="fr-FR" dirty="0" smtClean="0"/>
              <a:t>Et les sociétés par action.</a:t>
            </a:r>
          </a:p>
          <a:p>
            <a:endParaRPr lang="fr-FR" dirty="0" smtClean="0"/>
          </a:p>
        </p:txBody>
      </p:sp>
    </p:spTree>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buFont typeface="Arial" charset="0"/>
              <a:buChar char="•"/>
            </a:pPr>
            <a:r>
              <a:rPr lang="fr-FR" dirty="0" smtClean="0"/>
              <a:t>Sont commerciales sans égard à la nature des opérations qu’ils accomplissent ou permettent, dans les deux cas c’est la forme et non le fond qui commande la qualification.</a:t>
            </a:r>
          </a:p>
          <a:p>
            <a:pPr algn="just">
              <a:buFont typeface="Arial" charset="0"/>
              <a:buChar char="•"/>
            </a:pPr>
            <a:r>
              <a:rPr lang="fr-FR" dirty="0" smtClean="0"/>
              <a:t>Les opérations des sociétés commerciales sont réputées faites pour les besoins de leur commerce, les sociétés n’ont pas de vie privée, leur seul vie est la vie des affaires. </a:t>
            </a:r>
          </a:p>
        </p:txBody>
      </p:sp>
    </p:spTree>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lgn="just"/>
            <a:r>
              <a:rPr lang="fr-FR" dirty="0" smtClean="0"/>
              <a:t>La société anonyme d’expertise comptable, bien qu’elle conduise une activité civile car libérale, est une société commerciale.</a:t>
            </a:r>
          </a:p>
          <a:p>
            <a:pPr algn="just"/>
            <a:r>
              <a:rPr lang="fr-FR" dirty="0" smtClean="0"/>
              <a:t>La société en nom collectif gérant un domaine agricole est commerciale.</a:t>
            </a:r>
          </a:p>
          <a:p>
            <a:pPr algn="just"/>
            <a:r>
              <a:rPr lang="fr-FR" dirty="0" smtClean="0"/>
              <a:t>En revanche, les sociétés exclues de la liste ne sont commerciales que si leur objet est tel: c’est le cas des sociétés en participation et des groupements d’intérêts économiques.</a:t>
            </a:r>
          </a:p>
          <a:p>
            <a:pPr algn="just"/>
            <a:r>
              <a:rPr lang="fr-FR" dirty="0" smtClean="0"/>
              <a:t>L’immatriculation des GIE au registre de commerce ne modifiait pas la solution.</a:t>
            </a:r>
            <a:endParaRPr lang="fr-FR" dirty="0"/>
          </a:p>
        </p:txBody>
      </p:sp>
    </p:spTree>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Les cessions de parts ou d’actions de sociétés commerciales par la forme est en principe des actes civils. On vise là les cessions auxquelles procèdent les associés des dites sociétés.</a:t>
            </a:r>
          </a:p>
          <a:p>
            <a:pPr algn="just"/>
            <a:r>
              <a:rPr lang="fr-FR" dirty="0" smtClean="0"/>
              <a:t>Lorsque la cession de parts ou d’action est l’accessoire d’une opération de restructuration de la société, elle devient commerciale.</a:t>
            </a: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28596" y="1500174"/>
            <a:ext cx="8229600" cy="4525963"/>
          </a:xfrm>
        </p:spPr>
        <p:txBody>
          <a:bodyPr>
            <a:normAutofit fontScale="92500" lnSpcReduction="20000"/>
          </a:bodyPr>
          <a:lstStyle/>
          <a:p>
            <a:pPr>
              <a:buNone/>
            </a:pPr>
            <a:r>
              <a:rPr lang="fr-FR" dirty="0" smtClean="0"/>
              <a:t>14) la fourniture de produits et services ; </a:t>
            </a:r>
          </a:p>
          <a:p>
            <a:pPr>
              <a:buNone/>
            </a:pPr>
            <a:r>
              <a:rPr lang="fr-FR" dirty="0" smtClean="0"/>
              <a:t>15) l'organisation des spectacles publics ; </a:t>
            </a:r>
          </a:p>
          <a:p>
            <a:pPr>
              <a:buNone/>
            </a:pPr>
            <a:r>
              <a:rPr lang="fr-FR" dirty="0" smtClean="0"/>
              <a:t>16) la vente aux enchères publiques ; </a:t>
            </a:r>
          </a:p>
          <a:p>
            <a:pPr>
              <a:buNone/>
            </a:pPr>
            <a:r>
              <a:rPr lang="fr-FR" dirty="0" smtClean="0"/>
              <a:t>17) la distribution d'eau, l'électricité et de gaz ; </a:t>
            </a:r>
          </a:p>
          <a:p>
            <a:pPr>
              <a:buNone/>
            </a:pPr>
            <a:r>
              <a:rPr lang="fr-FR" dirty="0" smtClean="0"/>
              <a:t>18) les postes et télécommunications. » </a:t>
            </a:r>
          </a:p>
          <a:p>
            <a:pPr algn="just">
              <a:buNone/>
            </a:pPr>
            <a:r>
              <a:rPr lang="fr-FR" dirty="0" smtClean="0"/>
              <a:t>	N.B. </a:t>
            </a:r>
            <a:r>
              <a:rPr lang="fr-FR" b="1" dirty="0" smtClean="0"/>
              <a:t>Notion habituel et professionnel. </a:t>
            </a:r>
            <a:r>
              <a:rPr lang="fr-FR" dirty="0" smtClean="0"/>
              <a:t>L’accomplissement d’un acte isolé n’équivaut pas à l’accomplissement d’un acte de commerce, c’est la répétition de ces actes qui leur confère à chacun l’étiquette d’acte de commerce.</a:t>
            </a:r>
          </a:p>
          <a:p>
            <a:endParaRPr lang="fr-FR" dirty="0"/>
          </a:p>
        </p:txBody>
      </p:sp>
    </p:spTree>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fr-FR" b="1" dirty="0" smtClean="0"/>
              <a:t>Prestations assurées par le service public</a:t>
            </a:r>
          </a:p>
          <a:p>
            <a:r>
              <a:rPr lang="fr-FR" dirty="0" smtClean="0"/>
              <a:t>Les activités exercées par les postes et télécommunications.</a:t>
            </a:r>
          </a:p>
          <a:p>
            <a:r>
              <a:rPr lang="fr-FR" dirty="0" smtClean="0"/>
              <a:t>Etablissements publics à caractère commercial et industriels:</a:t>
            </a:r>
          </a:p>
          <a:p>
            <a:pPr>
              <a:buFontTx/>
              <a:buChar char="-"/>
            </a:pPr>
            <a:r>
              <a:rPr lang="fr-FR" dirty="0" smtClean="0"/>
              <a:t>l’office Chérifien des Phosphates;</a:t>
            </a:r>
          </a:p>
          <a:p>
            <a:pPr>
              <a:buFontTx/>
              <a:buChar char="-"/>
            </a:pPr>
            <a:r>
              <a:rPr lang="fr-FR" dirty="0" smtClean="0"/>
              <a:t>L’office national des chemins de fer.</a:t>
            </a:r>
          </a:p>
          <a:p>
            <a:pPr>
              <a:buFontTx/>
              <a:buChar char="-"/>
            </a:pPr>
            <a:r>
              <a:rPr lang="fr-FR" dirty="0" smtClean="0"/>
              <a:t>Sociétés nationales sous forme de sociétés anonymes: La Royale air Maroc.</a:t>
            </a:r>
            <a:endParaRPr lang="fr-FR" dirty="0"/>
          </a:p>
        </p:txBody>
      </p:sp>
    </p:spTree>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Technique de concession de service public par le mécanisme de gestion de service public:</a:t>
            </a:r>
          </a:p>
          <a:p>
            <a:pPr algn="just">
              <a:buNone/>
            </a:pPr>
            <a:r>
              <a:rPr lang="fr-FR" dirty="0" smtClean="0"/>
              <a:t>= la distribution d’eau et d’électricité ainsi que l’assainissement dans les villes.</a:t>
            </a:r>
          </a:p>
          <a:p>
            <a:pPr algn="just">
              <a:buNone/>
            </a:pPr>
            <a:r>
              <a:rPr lang="fr-FR" dirty="0" smtClean="0"/>
              <a:t>* l’article 37 CC admet l’immatriculation au registre du commerce même pour les établissements publics à caractère industriel ou commercial.</a:t>
            </a:r>
            <a:endParaRPr lang="fr-FR" dirty="0"/>
          </a:p>
        </p:txBody>
      </p:sp>
    </p:spTree>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Titre 2 - Régimes juridiques des actes de commerce</a:t>
            </a:r>
            <a:endParaRPr lang="fr-FR" dirty="0"/>
          </a:p>
        </p:txBody>
      </p:sp>
      <p:sp>
        <p:nvSpPr>
          <p:cNvPr id="3" name="Espace réservé du contenu 2"/>
          <p:cNvSpPr>
            <a:spLocks noGrp="1"/>
          </p:cNvSpPr>
          <p:nvPr>
            <p:ph idx="1"/>
          </p:nvPr>
        </p:nvSpPr>
        <p:spPr/>
        <p:txBody>
          <a:bodyPr>
            <a:normAutofit fontScale="92500" lnSpcReduction="20000"/>
          </a:bodyPr>
          <a:lstStyle/>
          <a:p>
            <a:pPr algn="just">
              <a:buNone/>
            </a:pPr>
            <a:r>
              <a:rPr lang="fr-FR" b="1" dirty="0" smtClean="0"/>
              <a:t>Chapitre 1 – Régime général des actes de commerce</a:t>
            </a:r>
          </a:p>
          <a:p>
            <a:pPr algn="just">
              <a:buNone/>
            </a:pPr>
            <a:r>
              <a:rPr lang="fr-FR" b="1" dirty="0" smtClean="0"/>
              <a:t>	1) Principe de liberté</a:t>
            </a:r>
          </a:p>
          <a:p>
            <a:pPr algn="just">
              <a:buFont typeface="Arial" charset="0"/>
              <a:buChar char="•"/>
            </a:pPr>
            <a:r>
              <a:rPr lang="fr-FR" dirty="0" smtClean="0"/>
              <a:t>Le Code de commerce pose le principe « qu’en matière commerciale la preuve est libre ».</a:t>
            </a:r>
          </a:p>
          <a:p>
            <a:pPr algn="just">
              <a:buFont typeface="Arial" charset="0"/>
              <a:buChar char="•"/>
            </a:pPr>
            <a:r>
              <a:rPr lang="fr-FR" dirty="0" smtClean="0"/>
              <a:t>Il en résulte qu’entre commerçants la preuve d’un acte commercial n’est pas subordonné à la présentation d’un écrit, elle peut se faire par tous les moyens tels que la correspondance, les factures, les livres et documents comptables, témoignage.</a:t>
            </a:r>
            <a:endParaRPr lang="fr-FR" dirty="0"/>
          </a:p>
        </p:txBody>
      </p:sp>
    </p:spTree>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En matière civile, une preuve écrite des actes est exigée au-dessus d’une somme de 250 </a:t>
            </a:r>
            <a:r>
              <a:rPr lang="fr-FR" dirty="0" err="1" smtClean="0"/>
              <a:t>dhs</a:t>
            </a:r>
            <a:r>
              <a:rPr lang="fr-FR" dirty="0" smtClean="0"/>
              <a:t> (a. 443 DOC).</a:t>
            </a:r>
          </a:p>
          <a:p>
            <a:r>
              <a:rPr lang="fr-FR" dirty="0" smtClean="0"/>
              <a:t>L’article 334 Code de commerce dispose que la preuve « doit être rapportée par écrit quand la loi ou la convention l’exige ».</a:t>
            </a:r>
            <a:endParaRPr lang="fr-FR" dirty="0"/>
          </a:p>
        </p:txBody>
      </p:sp>
    </p:spTree>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buNone/>
            </a:pPr>
            <a:r>
              <a:rPr lang="fr-FR" b="1" dirty="0" smtClean="0"/>
              <a:t>2) Exécution de l’acte</a:t>
            </a:r>
          </a:p>
          <a:p>
            <a:pPr>
              <a:buNone/>
            </a:pPr>
            <a:r>
              <a:rPr lang="fr-FR" b="1" dirty="0" smtClean="0"/>
              <a:t>1°) La solidarité</a:t>
            </a:r>
          </a:p>
          <a:p>
            <a:pPr algn="just">
              <a:buFontTx/>
              <a:buChar char="-"/>
            </a:pPr>
            <a:r>
              <a:rPr lang="fr-FR" b="1" dirty="0" smtClean="0"/>
              <a:t>Dans les contrats civils, </a:t>
            </a:r>
            <a:r>
              <a:rPr lang="fr-FR" dirty="0" smtClean="0"/>
              <a:t>la solidarité ne se présume pas, elle doit être expressément stipulée ou résulter de la loi (article 153 D.O.C.).</a:t>
            </a:r>
          </a:p>
          <a:p>
            <a:pPr algn="just">
              <a:buFontTx/>
              <a:buChar char="-"/>
            </a:pPr>
            <a:r>
              <a:rPr lang="fr-FR" dirty="0" smtClean="0"/>
              <a:t>Le Code de commerce admet que les codébiteurs traitant par un même acte sont censés avoir un intérêt commun.</a:t>
            </a:r>
            <a:endParaRPr lang="fr-FR" dirty="0"/>
          </a:p>
        </p:txBody>
      </p:sp>
    </p:spTree>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La règle laisse place à une solution contraire des parties.</a:t>
            </a:r>
          </a:p>
          <a:p>
            <a:pPr algn="just"/>
            <a:r>
              <a:rPr lang="fr-FR" dirty="0" smtClean="0"/>
              <a:t>Ex. Dans le contrat d’assurance, les assureurs qui prennent ensemble le même risque écartent la solidarité en s’engageant chacun pour une somme ou un pourcentage du risque qu’ils fixent dans le contrat. </a:t>
            </a:r>
            <a:endParaRPr lang="fr-FR" dirty="0"/>
          </a:p>
        </p:txBody>
      </p:sp>
    </p:spTree>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buNone/>
            </a:pPr>
            <a:r>
              <a:rPr lang="fr-FR" b="1" dirty="0" smtClean="0"/>
              <a:t>2°) Le paiement</a:t>
            </a:r>
          </a:p>
          <a:p>
            <a:pPr algn="just">
              <a:buFont typeface="Arial" charset="0"/>
              <a:buChar char="•"/>
            </a:pPr>
            <a:r>
              <a:rPr lang="fr-FR" dirty="0" smtClean="0"/>
              <a:t>Trois règles conjuguent leurs effets et font du paiement, en matière commerciale, un acte spécialement rigoureux.</a:t>
            </a:r>
          </a:p>
          <a:p>
            <a:pPr algn="just">
              <a:buFont typeface="Arial" charset="0"/>
              <a:buChar char="•"/>
            </a:pPr>
            <a:r>
              <a:rPr lang="fr-FR" dirty="0" smtClean="0"/>
              <a:t>Tout d’abord, le paiement se trouve accéléré par l’application de diverses règles:</a:t>
            </a:r>
          </a:p>
          <a:p>
            <a:pPr algn="just">
              <a:buNone/>
            </a:pPr>
            <a:r>
              <a:rPr lang="fr-FR" dirty="0" smtClean="0"/>
              <a:t>- Impossibilité d’accorder des délais de paiement en cas de souscription d’une lettre de change et d’un chèque. Le juge est privé de la possibilité d’accorder un délai de grâce.</a:t>
            </a:r>
            <a:endParaRPr lang="fr-FR" dirty="0"/>
          </a:p>
        </p:txBody>
      </p:sp>
    </p:spTree>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En deuxième lieu, le débiteur commerçant qui se trouverait dans une situation telle qu’il ne pourrait pas faire face à son passif exigible avec son actif disponible devrait se voir appliquer le régime du redressement ou de la liquidation judiciaire.</a:t>
            </a:r>
            <a:endParaRPr lang="fr-FR" dirty="0"/>
          </a:p>
        </p:txBody>
      </p:sp>
    </p:spTree>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Titre 3 – Contentieux des actes de commerce</a:t>
            </a:r>
            <a:endParaRPr lang="fr-FR" b="1" dirty="0"/>
          </a:p>
        </p:txBody>
      </p:sp>
      <p:sp>
        <p:nvSpPr>
          <p:cNvPr id="3" name="Espace réservé du contenu 2"/>
          <p:cNvSpPr>
            <a:spLocks noGrp="1"/>
          </p:cNvSpPr>
          <p:nvPr>
            <p:ph idx="1"/>
          </p:nvPr>
        </p:nvSpPr>
        <p:spPr/>
        <p:txBody>
          <a:bodyPr>
            <a:normAutofit fontScale="92500"/>
          </a:bodyPr>
          <a:lstStyle/>
          <a:p>
            <a:pPr algn="just"/>
            <a:r>
              <a:rPr lang="fr-FR" dirty="0" smtClean="0"/>
              <a:t>Le contentieux des actes de commerce suit des règles spécifiques. Les deux principales:</a:t>
            </a:r>
          </a:p>
          <a:p>
            <a:pPr algn="just"/>
            <a:r>
              <a:rPr lang="fr-FR" dirty="0" smtClean="0"/>
              <a:t>Tient de la compétence du tribunal de commerce, juge naturel des actes de commerce;</a:t>
            </a:r>
          </a:p>
          <a:p>
            <a:pPr algn="just"/>
            <a:r>
              <a:rPr lang="fr-FR" dirty="0" smtClean="0"/>
              <a:t>La seconde est relative à la licéité de </a:t>
            </a:r>
            <a:r>
              <a:rPr lang="fr-FR" b="1" dirty="0" smtClean="0"/>
              <a:t>la clause compromissoire</a:t>
            </a:r>
            <a:r>
              <a:rPr lang="fr-FR" dirty="0" smtClean="0"/>
              <a:t>, c’est la convention par laquelle les parties à un contrat s’engagent à soumettre à l’arbitrage les litiges qui pourraient naître relativement à ce contrat.</a:t>
            </a:r>
            <a:endParaRPr lang="fr-FR" dirty="0"/>
          </a:p>
        </p:txBody>
      </p:sp>
    </p:spTree>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Mais le recours à l’un de ces deux modes de traitement du contentieux pose une question préalable, celle du délai de prescription.</a:t>
            </a: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Les activités commerciales  énumérées par l’article 6 peuvent être divisées en deux catégories:</a:t>
            </a:r>
          </a:p>
          <a:p>
            <a:pPr algn="just"/>
            <a:r>
              <a:rPr lang="fr-FR" dirty="0" smtClean="0"/>
              <a:t>Les activités de commerces portant sur les biens;</a:t>
            </a:r>
          </a:p>
          <a:p>
            <a:pPr algn="just"/>
            <a:r>
              <a:rPr lang="fr-FR" dirty="0" smtClean="0"/>
              <a:t>Les prestations de service.</a:t>
            </a:r>
          </a:p>
          <a:p>
            <a:endParaRPr lang="fr-FR" dirty="0"/>
          </a:p>
        </p:txBody>
      </p:sp>
    </p:spTree>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b="1" dirty="0" smtClean="0"/>
              <a:t>A) Prescription</a:t>
            </a:r>
          </a:p>
          <a:p>
            <a:r>
              <a:rPr lang="fr-FR" dirty="0" smtClean="0"/>
              <a:t>La prescription est un mode d’extinction des obligations qui prive le  créancier d’agir contre le débiteur. Cette privation est due à l’inaction du créancier qui a laissé courir le délai de prescription:</a:t>
            </a:r>
          </a:p>
          <a:p>
            <a:r>
              <a:rPr lang="fr-FR" dirty="0" smtClean="0"/>
              <a:t>Délai de 15 ans en matière civile (article 387 D.O.C.) et de 5 ans en matière commerciale (article 5 Code de commerce).</a:t>
            </a:r>
          </a:p>
          <a:p>
            <a:pPr>
              <a:buNone/>
            </a:pPr>
            <a:endParaRPr lang="fr-FR" dirty="0"/>
          </a:p>
        </p:txBody>
      </p:sp>
    </p:spTree>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La prescription de 5 ans n’intéresse pas seulement les obligations entre commerçants nées à l’occasion de leur commerce, elle vaut aussi pour les obligations entre commerçants et non commerçants.</a:t>
            </a:r>
          </a:p>
          <a:p>
            <a:pPr algn="just">
              <a:buNone/>
            </a:pPr>
            <a:endParaRPr lang="fr-FR" dirty="0"/>
          </a:p>
        </p:txBody>
      </p:sp>
    </p:spTree>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2) Modes de traitement du contentieux</a:t>
            </a:r>
          </a:p>
          <a:p>
            <a:pPr algn="just"/>
            <a:r>
              <a:rPr lang="fr-FR" sz="4000" dirty="0" smtClean="0"/>
              <a:t>Le droit commercial est l’œuvre de la justice commerciale. Le tribunal de commerce rend une justice publique. Contrairement à l’arbitrage, qui est une justice privée.</a:t>
            </a:r>
            <a:endParaRPr lang="fr-FR" sz="4000" dirty="0"/>
          </a:p>
        </p:txBody>
      </p:sp>
    </p:spTree>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1°) Le tribunal de commerce</a:t>
            </a:r>
          </a:p>
          <a:p>
            <a:pPr algn="just"/>
            <a:r>
              <a:rPr lang="fr-FR" dirty="0" smtClean="0"/>
              <a:t>Ce tribunal spécialement habilité à trancher les litiges commerciaux pour le premier degré d’instance, ainsi que des Cour d’appel spécialisés pour les instances d’appel et une chambre commerciale au sein de la Cour de Cassation pour les instances de cassation.</a:t>
            </a:r>
          </a:p>
          <a:p>
            <a:pPr algn="just">
              <a:buNone/>
            </a:pPr>
            <a:endParaRPr lang="fr-FR" dirty="0"/>
          </a:p>
        </p:txBody>
      </p:sp>
    </p:spTree>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a:bodyPr>
          <a:lstStyle/>
          <a:p>
            <a:pPr algn="just"/>
            <a:r>
              <a:rPr lang="fr-FR" sz="4000" b="1" dirty="0" smtClean="0"/>
              <a:t>Le législateur marocain n’a pas suivi l’exemple de son homologue français en confiant le premier degré d’instance à des commerçants élus par leurs pairs.</a:t>
            </a:r>
            <a:endParaRPr lang="fr-FR" sz="4000" b="1" dirty="0"/>
          </a:p>
        </p:txBody>
      </p:sp>
    </p:spTree>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fr-FR" b="1" dirty="0" smtClean="0"/>
              <a:t>a) Compétence</a:t>
            </a:r>
          </a:p>
          <a:p>
            <a:r>
              <a:rPr lang="fr-FR" b="1" dirty="0" smtClean="0"/>
              <a:t>Compétence rationae materiae</a:t>
            </a:r>
          </a:p>
          <a:p>
            <a:pPr>
              <a:buNone/>
            </a:pPr>
            <a:endParaRPr lang="fr-FR" b="1" dirty="0" smtClean="0"/>
          </a:p>
          <a:p>
            <a:pPr algn="just"/>
            <a:r>
              <a:rPr lang="fr-FR" sz="4000" dirty="0" smtClean="0"/>
              <a:t>Les actions relatives aux contrats commerciaux;</a:t>
            </a:r>
          </a:p>
          <a:p>
            <a:pPr algn="just"/>
            <a:r>
              <a:rPr lang="fr-FR" sz="4000" dirty="0" smtClean="0"/>
              <a:t>Les actions entre commerçants à l’occasion de leurs activités commerciales;</a:t>
            </a:r>
          </a:p>
        </p:txBody>
      </p:sp>
    </p:spTree>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4000" dirty="0" smtClean="0"/>
              <a:t>Les actions relatives aux effets de commerce;</a:t>
            </a:r>
          </a:p>
          <a:p>
            <a:pPr algn="just"/>
            <a:r>
              <a:rPr lang="fr-FR" sz="4000" dirty="0" smtClean="0"/>
              <a:t>Les différends entre associés d’une société commerciale;</a:t>
            </a:r>
          </a:p>
          <a:p>
            <a:pPr algn="just"/>
            <a:r>
              <a:rPr lang="fr-FR" sz="4000" dirty="0" smtClean="0"/>
              <a:t>Les différends à raison de fonds de commerce.</a:t>
            </a:r>
          </a:p>
          <a:p>
            <a:endParaRPr lang="fr-FR" sz="4000" dirty="0"/>
          </a:p>
        </p:txBody>
      </p:sp>
    </p:spTree>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1) Actions entre commerçants à l’occasion de leurs activités commerciales</a:t>
            </a:r>
          </a:p>
          <a:p>
            <a:pPr algn="just"/>
            <a:r>
              <a:rPr lang="fr-FR" dirty="0" smtClean="0"/>
              <a:t>Elle regroupe les activités énumérées par les article 6 et 7 C.C. dont on sait qu’elles ne deviennent commerciales que si elles sont répétées, renouvelées.</a:t>
            </a:r>
          </a:p>
          <a:p>
            <a:pPr>
              <a:buNone/>
            </a:pPr>
            <a:endParaRPr lang="fr-FR" dirty="0"/>
          </a:p>
        </p:txBody>
      </p:sp>
    </p:spTree>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3600" dirty="0" smtClean="0"/>
              <a:t>La compétence à raison de la matière constitue une des difficultés qui peut se poser assez souvent devant le tribunal de commerce et qu’il devra d’abord trancher par un jugement, lequel peut faire l’objet d’un appel, avant qu’il soit statué définitivement sur la compétence.</a:t>
            </a:r>
            <a:endParaRPr lang="fr-FR" sz="3600" dirty="0"/>
          </a:p>
        </p:txBody>
      </p:sp>
    </p:spTree>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Si l’acte est civil pour le demandeur, il peut opter pour la compétence du tribunal de commerce. Quand le demandeur est commerçant, il ne peut assigner le non commerçant que devant la juridiction civile (T.P.I.), sauf si le non commerçant (défendeur) renonce par convention à se prévaloir de l’incompétence du tribunal de commerce.</a:t>
            </a: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Section 1 – Activités portant sur les biens</a:t>
            </a:r>
            <a:endParaRPr lang="fr-FR" dirty="0"/>
          </a:p>
        </p:txBody>
      </p:sp>
      <p:sp>
        <p:nvSpPr>
          <p:cNvPr id="3" name="Espace réservé du contenu 2"/>
          <p:cNvSpPr>
            <a:spLocks noGrp="1"/>
          </p:cNvSpPr>
          <p:nvPr>
            <p:ph idx="1"/>
          </p:nvPr>
        </p:nvSpPr>
        <p:spPr/>
        <p:txBody>
          <a:bodyPr>
            <a:normAutofit/>
          </a:bodyPr>
          <a:lstStyle/>
          <a:p>
            <a:pPr algn="just">
              <a:buNone/>
            </a:pPr>
            <a:r>
              <a:rPr lang="fr-FR" b="1" dirty="0" smtClean="0"/>
              <a:t>§. 1 – Achat pour revendre</a:t>
            </a:r>
          </a:p>
          <a:p>
            <a:pPr algn="just">
              <a:buNone/>
            </a:pPr>
            <a:r>
              <a:rPr lang="fr-FR" dirty="0" smtClean="0"/>
              <a:t>	Les alinéas 1 et 3 de l’article 6 disposent que « l’achat de meubles corporels ou incorporels en vue de les revendre soit en nature soit après les avoir travaillés et mis en œuvre… » et « l’achat d’immeubles en vue de les revendre en l’état ou après transformation » sont des activités commerciales.</a:t>
            </a:r>
          </a:p>
          <a:p>
            <a:pPr algn="just"/>
            <a:endParaRPr lang="fr-FR" dirty="0"/>
          </a:p>
        </p:txBody>
      </p:sp>
    </p:spTree>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2) Action relative aux effets de commerce</a:t>
            </a:r>
          </a:p>
          <a:p>
            <a:pPr algn="just"/>
            <a:r>
              <a:rPr lang="fr-FR" dirty="0" smtClean="0"/>
              <a:t>Les effets de commerce visent essentiellement la « lettre de change » (ou traite) dont la signature, en qualité de tireur, de tiré, d’avaliste ou endosseur emporte compétence des tribunaux de commerce, quelque soit la profession du signataire, civile ou commerciale.</a:t>
            </a:r>
            <a:endParaRPr lang="fr-FR" dirty="0"/>
          </a:p>
        </p:txBody>
      </p:sp>
    </p:spTree>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fr-FR" b="1" dirty="0" smtClean="0"/>
              <a:t>3° Des différends entre associés d’une société commerciale</a:t>
            </a:r>
          </a:p>
          <a:p>
            <a:pPr algn="just"/>
            <a:r>
              <a:rPr lang="fr-FR" dirty="0" smtClean="0"/>
              <a:t>Parce que la société  personne morale, est commerciale que les différends entre ses associés sont de la compétence des tribunaux de commerce.</a:t>
            </a:r>
          </a:p>
          <a:p>
            <a:pPr algn="just"/>
            <a:r>
              <a:rPr lang="fr-FR" dirty="0" smtClean="0"/>
              <a:t>La formule vise toutes les contestations qui ont leur origine dans la création, le fonctionnement ou la liquidation de la société, à l’exclusion de celles qui naissent des relations personnelles des associés.</a:t>
            </a:r>
          </a:p>
          <a:p>
            <a:pPr algn="just">
              <a:buNone/>
            </a:pPr>
            <a:endParaRPr lang="fr-FR" dirty="0"/>
          </a:p>
        </p:txBody>
      </p:sp>
    </p:spTree>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Ex. l’action en complément d’apport ou en restitution de dividendes contre les associés;</a:t>
            </a:r>
          </a:p>
          <a:p>
            <a:r>
              <a:rPr lang="fr-FR" dirty="0" smtClean="0"/>
              <a:t>L’action en nullité de la société;</a:t>
            </a:r>
          </a:p>
          <a:p>
            <a:r>
              <a:rPr lang="fr-FR" dirty="0" smtClean="0"/>
              <a:t>L’action en responsabilité contre les dirigeants sociaux pour des fautes contractuelles ou au quasi-contractuelles.</a:t>
            </a:r>
          </a:p>
        </p:txBody>
      </p:sp>
    </p:spTree>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En revanche, les actions relatives aux cessions d’action ou de parts sociales sont en principe de la compétence civile, sauf dans le cas où cette cession se rattache au fonctionnement de la société ou à sa liquidation ou lorsqu’elle entraîne un transfert de contrôle.</a:t>
            </a:r>
          </a:p>
          <a:p>
            <a:endParaRPr lang="fr-FR" dirty="0"/>
          </a:p>
        </p:txBody>
      </p:sp>
    </p:spTree>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3600" dirty="0" smtClean="0"/>
              <a:t>Le tribunal territorialement compétent, c’est celui dans le ressort duquel demeure le défendeur (article 27 C.P.C.).</a:t>
            </a:r>
          </a:p>
          <a:p>
            <a:pPr algn="just"/>
            <a:r>
              <a:rPr lang="fr-FR" sz="3600" dirty="0" smtClean="0"/>
              <a:t>En matière de société, c’est au tribunal du siège social ou de sa succursale.</a:t>
            </a:r>
            <a:endParaRPr lang="fr-FR" sz="3600" dirty="0"/>
          </a:p>
        </p:txBody>
      </p:sp>
    </p:spTree>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fr-FR" sz="3600" b="1" dirty="0" smtClean="0"/>
              <a:t>2°) Justice arbitrale</a:t>
            </a:r>
          </a:p>
          <a:p>
            <a:endParaRPr lang="fr-FR" sz="3600" b="1" dirty="0" smtClean="0"/>
          </a:p>
          <a:p>
            <a:pPr algn="just"/>
            <a:r>
              <a:rPr lang="fr-FR" sz="3600" dirty="0" smtClean="0"/>
              <a:t>L’arbitrage est une justice privée qui semble s’imposer comme le mode de règlement des différends le plus approprié aux relations commerciales.</a:t>
            </a:r>
          </a:p>
        </p:txBody>
      </p:sp>
    </p:spTree>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L’arbitrage est fondé sur une convention passée entre les parties au litige.</a:t>
            </a:r>
          </a:p>
          <a:p>
            <a:pPr algn="just"/>
            <a:r>
              <a:rPr lang="fr-FR" dirty="0" smtClean="0"/>
              <a:t>Cette convention, appelée convention d’arbitrage recouvre deux types d’accords:</a:t>
            </a:r>
          </a:p>
          <a:p>
            <a:pPr algn="just">
              <a:buNone/>
            </a:pPr>
            <a:r>
              <a:rPr lang="fr-FR" dirty="0" smtClean="0"/>
              <a:t>- Le compromis d’arbitrage et la « clause compromissoire ».</a:t>
            </a:r>
            <a:endParaRPr lang="fr-FR" dirty="0"/>
          </a:p>
        </p:txBody>
      </p:sp>
    </p:spTree>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 compromis est conclu après la naissance du litige et en considération de celui-ci.</a:t>
            </a:r>
          </a:p>
          <a:p>
            <a:pPr algn="just"/>
            <a:r>
              <a:rPr lang="fr-FR" dirty="0" smtClean="0"/>
              <a:t>La clause compromissoire</a:t>
            </a:r>
          </a:p>
          <a:p>
            <a:pPr algn="just"/>
            <a:r>
              <a:rPr lang="fr-FR" dirty="0" smtClean="0"/>
              <a:t>Est incluse dans un contrat principal, et convenue avant tout litige.</a:t>
            </a:r>
          </a:p>
          <a:p>
            <a:pPr algn="just">
              <a:buNone/>
            </a:pPr>
            <a:endParaRPr lang="fr-FR" dirty="0"/>
          </a:p>
        </p:txBody>
      </p:sp>
    </p:spTree>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 Maroc à une institution, la Cour d’arbitrage de la chambre de commerce internationale</a:t>
            </a:r>
          </a:p>
          <a:p>
            <a:pPr algn="just">
              <a:buNone/>
            </a:pPr>
            <a:r>
              <a:rPr lang="fr-FR" dirty="0" smtClean="0"/>
              <a:t>	(C.C.C.-Maroc).</a:t>
            </a:r>
          </a:p>
          <a:p>
            <a:pPr algn="just">
              <a:buFont typeface="Arial" charset="0"/>
              <a:buChar char="•"/>
            </a:pPr>
            <a:r>
              <a:rPr lang="fr-FR" dirty="0" smtClean="0"/>
              <a:t>Les parties peuvent opter pour cette institution ou mettre en place un arbitrage « ad hoc ».</a:t>
            </a:r>
          </a:p>
          <a:p>
            <a:pPr algn="just">
              <a:buNone/>
            </a:pPr>
            <a:endParaRPr lang="fr-FR" dirty="0"/>
          </a:p>
        </p:txBody>
      </p:sp>
    </p:spTree>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Organisation de la procédure</a:t>
            </a:r>
          </a:p>
          <a:p>
            <a:pPr algn="just"/>
            <a:r>
              <a:rPr lang="fr-FR" dirty="0" smtClean="0"/>
              <a:t>Il est essentiel que les parties lors de la rédaction d’une convention d’arbitrage, prévoir le mécanisme de désignation des arbitres pour permettre la mise en œuvre de l’arbitrage.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b="1" dirty="0"/>
          </a:p>
        </p:txBody>
      </p:sp>
      <p:sp>
        <p:nvSpPr>
          <p:cNvPr id="3" name="Espace réservé du contenu 2"/>
          <p:cNvSpPr>
            <a:spLocks noGrp="1"/>
          </p:cNvSpPr>
          <p:nvPr>
            <p:ph idx="1"/>
          </p:nvPr>
        </p:nvSpPr>
        <p:spPr/>
        <p:txBody>
          <a:bodyPr>
            <a:normAutofit/>
          </a:bodyPr>
          <a:lstStyle/>
          <a:p>
            <a:pPr algn="just"/>
            <a:r>
              <a:rPr lang="fr-FR" dirty="0" smtClean="0"/>
              <a:t>Ex. des biens incorporels: le fonds de commerce, les créances, les valeurs mobilières, droits de propriété littéraire ou artistique, brevets d’inventions, marques, etc. </a:t>
            </a:r>
          </a:p>
          <a:p>
            <a:pPr algn="just"/>
            <a:r>
              <a:rPr lang="fr-FR" dirty="0" smtClean="0"/>
              <a:t>L’éditeur achète le manuscrit d’un auteur pour le transformer en une série d’exemplaire imprimés.</a:t>
            </a:r>
          </a:p>
        </p:txBody>
      </p:sp>
    </p:spTree>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Si les parties préfèrent s’en tenir à un arbitrage organisé directement par elles, elles seront amenées à choisir le ou les arbitres et à participer personnellement à l’organisation de la procédure.</a:t>
            </a:r>
            <a:endParaRPr lang="fr-FR" dirty="0"/>
          </a:p>
        </p:txBody>
      </p:sp>
    </p:spTree>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TITRE 2 – Le commerçant</a:t>
            </a:r>
            <a:endParaRPr lang="fr-FR" b="1" dirty="0"/>
          </a:p>
        </p:txBody>
      </p:sp>
      <p:sp>
        <p:nvSpPr>
          <p:cNvPr id="3" name="Espace réservé du contenu 2"/>
          <p:cNvSpPr>
            <a:spLocks noGrp="1"/>
          </p:cNvSpPr>
          <p:nvPr>
            <p:ph idx="1"/>
          </p:nvPr>
        </p:nvSpPr>
        <p:spPr/>
        <p:txBody>
          <a:bodyPr>
            <a:normAutofit/>
          </a:bodyPr>
          <a:lstStyle/>
          <a:p>
            <a:pPr algn="just">
              <a:buNone/>
            </a:pPr>
            <a:r>
              <a:rPr lang="fr-FR" sz="4000" b="1" dirty="0" smtClean="0"/>
              <a:t>Chapitre 1 – définition du commerçant</a:t>
            </a:r>
          </a:p>
          <a:p>
            <a:pPr algn="just">
              <a:buNone/>
            </a:pPr>
            <a:endParaRPr lang="fr-FR" sz="4000" b="1" dirty="0" smtClean="0"/>
          </a:p>
          <a:p>
            <a:pPr algn="just">
              <a:buNone/>
            </a:pPr>
            <a:endParaRPr lang="fr-FR" sz="4000" b="1" dirty="0" smtClean="0"/>
          </a:p>
          <a:p>
            <a:pPr algn="just">
              <a:buNone/>
            </a:pPr>
            <a:r>
              <a:rPr lang="fr-FR" sz="4000" b="1" dirty="0" smtClean="0"/>
              <a:t>Chapitre 2 – le statut du commerçant</a:t>
            </a:r>
          </a:p>
          <a:p>
            <a:pPr algn="just">
              <a:buNone/>
            </a:pPr>
            <a:endParaRPr lang="fr-FR" b="1" dirty="0" smtClean="0"/>
          </a:p>
        </p:txBody>
      </p:sp>
    </p:spTree>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Chapitre 1 – définition du commerçant</a:t>
            </a:r>
            <a:endParaRPr lang="fr-FR" b="1" dirty="0"/>
          </a:p>
        </p:txBody>
      </p:sp>
      <p:sp>
        <p:nvSpPr>
          <p:cNvPr id="3" name="Espace réservé du contenu 2"/>
          <p:cNvSpPr>
            <a:spLocks noGrp="1"/>
          </p:cNvSpPr>
          <p:nvPr>
            <p:ph idx="1"/>
          </p:nvPr>
        </p:nvSpPr>
        <p:spPr/>
        <p:txBody>
          <a:bodyPr>
            <a:normAutofit/>
          </a:bodyPr>
          <a:lstStyle/>
          <a:p>
            <a:r>
              <a:rPr lang="fr-FR" sz="4000" b="1" dirty="0" smtClean="0"/>
              <a:t>Il importe de distinguer:</a:t>
            </a:r>
          </a:p>
          <a:p>
            <a:pPr>
              <a:buNone/>
            </a:pPr>
            <a:endParaRPr lang="fr-FR" sz="4000" b="1" dirty="0" smtClean="0"/>
          </a:p>
          <a:p>
            <a:r>
              <a:rPr lang="fr-FR" sz="4000" b="1" dirty="0" smtClean="0"/>
              <a:t>Le commerçant personne physique</a:t>
            </a:r>
          </a:p>
          <a:p>
            <a:pPr>
              <a:buNone/>
            </a:pPr>
            <a:endParaRPr lang="fr-FR" sz="4000" b="1" dirty="0" smtClean="0"/>
          </a:p>
          <a:p>
            <a:r>
              <a:rPr lang="fr-FR" sz="4000" b="1" dirty="0" smtClean="0"/>
              <a:t>Et le commerçant personne morale</a:t>
            </a:r>
            <a:endParaRPr lang="fr-FR" sz="4000" b="1" dirty="0"/>
          </a:p>
        </p:txBody>
      </p:sp>
    </p:spTree>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t>Section 1 – Personnes physiques</a:t>
            </a:r>
            <a:endParaRPr lang="fr-FR" b="1" dirty="0"/>
          </a:p>
        </p:txBody>
      </p:sp>
      <p:sp>
        <p:nvSpPr>
          <p:cNvPr id="3" name="Espace réservé du contenu 2"/>
          <p:cNvSpPr>
            <a:spLocks noGrp="1"/>
          </p:cNvSpPr>
          <p:nvPr>
            <p:ph idx="1"/>
          </p:nvPr>
        </p:nvSpPr>
        <p:spPr/>
        <p:txBody>
          <a:bodyPr>
            <a:normAutofit/>
          </a:bodyPr>
          <a:lstStyle/>
          <a:p>
            <a:pPr algn="just"/>
            <a:r>
              <a:rPr lang="fr-FR" dirty="0" smtClean="0"/>
              <a:t>Selon la formule générale de l’article 6 C.C. sont commerçants ceux qui exercent à titre </a:t>
            </a:r>
            <a:r>
              <a:rPr lang="fr-FR" i="1" dirty="0" smtClean="0"/>
              <a:t>« habituel ou professionnel » </a:t>
            </a:r>
            <a:r>
              <a:rPr lang="fr-FR" dirty="0" smtClean="0"/>
              <a:t>une des activités énumérées par les articles 6 et 7 ou pouvant être assimilées à ses activités (article 8)</a:t>
            </a:r>
            <a:r>
              <a:rPr lang="fr-FR" i="1" dirty="0" smtClean="0"/>
              <a:t>.</a:t>
            </a:r>
          </a:p>
          <a:p>
            <a:pPr algn="just">
              <a:buNone/>
            </a:pPr>
            <a:endParaRPr lang="fr-FR" b="1" i="1" dirty="0" smtClean="0"/>
          </a:p>
        </p:txBody>
      </p:sp>
    </p:spTree>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Cette formule implique que la qualité de commerçant est subordonnée à l’exercice « habituel ou professionnel » d’une activité commerciale.</a:t>
            </a:r>
          </a:p>
          <a:p>
            <a:r>
              <a:rPr lang="fr-FR" dirty="0" smtClean="0"/>
              <a:t>On ne saurait substituer à ces critères d’autres considérations, telle que l’immatriculation au registre de commerce.</a:t>
            </a:r>
            <a:endParaRPr lang="fr-FR" dirty="0"/>
          </a:p>
        </p:txBody>
      </p:sp>
    </p:spTree>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Accomplissement d’actes de commerce</a:t>
            </a:r>
          </a:p>
          <a:p>
            <a:r>
              <a:rPr lang="fr-FR" dirty="0" smtClean="0"/>
              <a:t>L’accomplissement  d’actes de commerce est l’exigence première de la reconnaissance de la qualité de commerçant.</a:t>
            </a:r>
          </a:p>
          <a:p>
            <a:r>
              <a:rPr lang="fr-FR" dirty="0" smtClean="0"/>
              <a:t>Cependant, ce ne sont pas tous les actes de commerce qui produisent  ce résultat, mais seulement les actes de commerce par nature.</a:t>
            </a:r>
            <a:endParaRPr lang="fr-FR" dirty="0"/>
          </a:p>
        </p:txBody>
      </p:sp>
    </p:spTree>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just"/>
            <a:r>
              <a:rPr lang="fr-FR" dirty="0" smtClean="0"/>
              <a:t>Les actes de commerce par accessoire ne sont pas susceptibles de conférer la qualité de commerçant puisqu’il faut démontrer au préalable la qualité de commerçant de celui qui les accomplit.</a:t>
            </a:r>
          </a:p>
          <a:p>
            <a:pPr algn="just"/>
            <a:r>
              <a:rPr lang="fr-FR" dirty="0" smtClean="0"/>
              <a:t>Quant aux actes de commerce par la forme ne sont pas de nature à donner la qualité de commerçant à son auteur.</a:t>
            </a:r>
          </a:p>
          <a:p>
            <a:pPr algn="just"/>
            <a:r>
              <a:rPr lang="fr-FR" dirty="0" smtClean="0"/>
              <a:t>La signature de la lettre de change ne fera pas de son auteur un commerçant.</a:t>
            </a:r>
            <a:endParaRPr lang="fr-FR" dirty="0"/>
          </a:p>
        </p:txBody>
      </p:sp>
    </p:spTree>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1 – Caractère habituel</a:t>
            </a:r>
            <a:endParaRPr lang="fr-FR" dirty="0"/>
          </a:p>
        </p:txBody>
      </p:sp>
      <p:sp>
        <p:nvSpPr>
          <p:cNvPr id="3" name="Espace réservé du contenu 2"/>
          <p:cNvSpPr>
            <a:spLocks noGrp="1"/>
          </p:cNvSpPr>
          <p:nvPr>
            <p:ph idx="1"/>
          </p:nvPr>
        </p:nvSpPr>
        <p:spPr/>
        <p:txBody>
          <a:bodyPr/>
          <a:lstStyle/>
          <a:p>
            <a:r>
              <a:rPr lang="fr-FR" dirty="0" smtClean="0"/>
              <a:t>L’habitude implique la répétition des actes. </a:t>
            </a:r>
          </a:p>
          <a:p>
            <a:r>
              <a:rPr lang="fr-FR" dirty="0" smtClean="0"/>
              <a:t>La répétition d’actes de commerce par nature vaut accomplissement habituel d’actes de commerce.</a:t>
            </a:r>
          </a:p>
          <a:p>
            <a:r>
              <a:rPr lang="fr-FR" dirty="0" smtClean="0"/>
              <a:t>Ainsi, une personne qui organise des séances régulières de projection de films, en vue de la recherche de bénéfices, est un commerçant.</a:t>
            </a:r>
            <a:endParaRPr lang="fr-FR" dirty="0"/>
          </a:p>
        </p:txBody>
      </p:sp>
    </p:spTree>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Celui qui vend et achète des tableaux pour renouveler sa galerie est un commerçant.</a:t>
            </a:r>
          </a:p>
          <a:p>
            <a:r>
              <a:rPr lang="fr-FR" dirty="0" smtClean="0"/>
              <a:t>Le spéculateur en bourse qui achète et vend des titres pour tirer un profit pécuniaire.</a:t>
            </a:r>
          </a:p>
          <a:p>
            <a:pPr>
              <a:buNone/>
            </a:pPr>
            <a:endParaRPr lang="fr-FR" dirty="0"/>
          </a:p>
        </p:txBody>
      </p:sp>
    </p:spTree>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En son nom et pour son compte</a:t>
            </a:r>
          </a:p>
          <a:p>
            <a:pPr algn="just"/>
            <a:r>
              <a:rPr lang="fr-FR" dirty="0" smtClean="0"/>
              <a:t>Seul celui qui accomplit habituellement des actes de commerce, en son nom et pour son compte doit être classé parmi les commerçants, c’est une façon d’affirmer </a:t>
            </a:r>
            <a:r>
              <a:rPr lang="fr-FR" b="1" dirty="0" smtClean="0"/>
              <a:t>l’indépendance juridique du commerçant.</a:t>
            </a:r>
          </a:p>
          <a:p>
            <a:pPr algn="just"/>
            <a:r>
              <a:rPr lang="fr-FR" dirty="0" smtClean="0"/>
              <a:t>Le commerçant spécule dans son propre intérêt.</a:t>
            </a: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b="1" dirty="0" smtClean="0"/>
              <a:t>A) Notion d’achat</a:t>
            </a:r>
          </a:p>
          <a:p>
            <a:pPr algn="just"/>
            <a:r>
              <a:rPr lang="fr-FR" dirty="0" smtClean="0"/>
              <a:t>L’achat est une condition préalable obligatoire pour que la vente, la revente, ait le caractère commercial.</a:t>
            </a:r>
          </a:p>
          <a:p>
            <a:pPr algn="just"/>
            <a:r>
              <a:rPr lang="fr-FR" b="1" dirty="0" smtClean="0"/>
              <a:t>Les produits agricoles sont-ils des activités commerciales? Pourquoi?</a:t>
            </a:r>
          </a:p>
          <a:p>
            <a:pPr algn="just">
              <a:buNone/>
            </a:pPr>
            <a:endParaRPr lang="fr-FR" dirty="0" smtClean="0"/>
          </a:p>
        </p:txBody>
      </p:sp>
    </p:spTree>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Ce principe conduit à refuser la qualité du commerçant  à tous ceux qui accomplissent des actes pour le compte d’autrui.</a:t>
            </a:r>
          </a:p>
          <a:p>
            <a:pPr algn="just"/>
            <a:r>
              <a:rPr lang="fr-FR" dirty="0" smtClean="0"/>
              <a:t>Tel est le cas des salariés de l’entreprise commerciale, même s’ils sont des gérants ou représentants de commerce. </a:t>
            </a:r>
            <a:endParaRPr lang="fr-FR" dirty="0"/>
          </a:p>
        </p:txBody>
      </p:sp>
    </p:spTree>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 2 – Caractère professionnel</a:t>
            </a:r>
            <a:endParaRPr lang="fr-FR" b="1" dirty="0"/>
          </a:p>
        </p:txBody>
      </p:sp>
      <p:sp>
        <p:nvSpPr>
          <p:cNvPr id="3" name="Espace réservé du contenu 2"/>
          <p:cNvSpPr>
            <a:spLocks noGrp="1"/>
          </p:cNvSpPr>
          <p:nvPr>
            <p:ph idx="1"/>
          </p:nvPr>
        </p:nvSpPr>
        <p:spPr/>
        <p:txBody>
          <a:bodyPr>
            <a:normAutofit lnSpcReduction="10000"/>
          </a:bodyPr>
          <a:lstStyle/>
          <a:p>
            <a:r>
              <a:rPr lang="fr-FR" b="1" dirty="0" smtClean="0"/>
              <a:t>La notion d’entreprise</a:t>
            </a:r>
          </a:p>
          <a:p>
            <a:pPr algn="just"/>
            <a:r>
              <a:rPr lang="fr-FR" dirty="0" smtClean="0"/>
              <a:t>Le Code de commerce opère une distinction entre l’exercice habituel d’une activité commerciale et l’exercice d’une profession.</a:t>
            </a:r>
          </a:p>
          <a:p>
            <a:pPr algn="just"/>
            <a:r>
              <a:rPr lang="fr-FR" dirty="0" smtClean="0"/>
              <a:t>De là, il importe de distinguer « l’entreprise », expression qui doit être prise dans son sens économique, impliquant la mise en œuvre des éléments nécessaires à l’activité professionnelle: le capital et le travail,</a:t>
            </a:r>
          </a:p>
        </p:txBody>
      </p:sp>
    </p:spTree>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et la qualité de commerçant d’une personne qui tire une partie de ses ressources des sommes perçues, en contrepartie de son activité.</a:t>
            </a:r>
          </a:p>
          <a:p>
            <a:pPr algn="just"/>
            <a:r>
              <a:rPr lang="fr-FR" b="1" dirty="0" smtClean="0"/>
              <a:t>L’exercice de la profession exige la publicité. </a:t>
            </a:r>
          </a:p>
          <a:p>
            <a:pPr algn="just"/>
            <a:r>
              <a:rPr lang="fr-FR" b="1" dirty="0" smtClean="0"/>
              <a:t>La profession suppose une entreprise organisée soit au moins un fonds de commerce et une clientèle.</a:t>
            </a:r>
            <a:endParaRPr lang="fr-FR" b="1" dirty="0"/>
          </a:p>
        </p:txBody>
      </p:sp>
    </p:spTree>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Il attire ses clients par une certaine installation matérielle ou par la qualité de ses produits.</a:t>
            </a:r>
          </a:p>
          <a:p>
            <a:pPr algn="just"/>
            <a:r>
              <a:rPr lang="fr-FR" dirty="0" smtClean="0"/>
              <a:t>Mais cette activité professionnelle n’a pas besoin d’être exclusive. Une même personne peut exercer deux professions distinctes, dont l’une seulement est commerciale.</a:t>
            </a:r>
          </a:p>
          <a:p>
            <a:pPr algn="just"/>
            <a:r>
              <a:rPr lang="fr-FR" dirty="0" smtClean="0"/>
              <a:t>Ainsi, en est-il du médecin qui possède et dirige personnellement une clinique.</a:t>
            </a:r>
          </a:p>
          <a:p>
            <a:pPr algn="just">
              <a:buNone/>
            </a:pPr>
            <a:endParaRPr lang="fr-FR" dirty="0"/>
          </a:p>
        </p:txBody>
      </p:sp>
    </p:spTree>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Lorsqu’il soigne ses patients, il exerce une activité libérale, lorsqu’il gère son établissement il exerce une activité commerciale et devient commerçant.</a:t>
            </a:r>
            <a:endParaRPr lang="fr-FR" dirty="0"/>
          </a:p>
        </p:txBody>
      </p:sp>
    </p:spTree>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Section 2 – Les sociétés commerciales</a:t>
            </a:r>
            <a:endParaRPr lang="fr-FR" b="1" dirty="0"/>
          </a:p>
        </p:txBody>
      </p:sp>
      <p:sp>
        <p:nvSpPr>
          <p:cNvPr id="3" name="Espace réservé du contenu 2"/>
          <p:cNvSpPr>
            <a:spLocks noGrp="1"/>
          </p:cNvSpPr>
          <p:nvPr>
            <p:ph idx="1"/>
          </p:nvPr>
        </p:nvSpPr>
        <p:spPr/>
        <p:txBody>
          <a:bodyPr/>
          <a:lstStyle/>
          <a:p>
            <a:pPr algn="just"/>
            <a:r>
              <a:rPr lang="fr-FR" dirty="0" smtClean="0"/>
              <a:t>La commercialité par la forme signifie que ces sociétés ont la qualité de commerçant et que les actes qu’elle accomplissent sont des actes de commerce, à l’exception des actes qui sont civils par nature.</a:t>
            </a:r>
          </a:p>
          <a:p>
            <a:pPr algn="just"/>
            <a:r>
              <a:rPr lang="fr-FR" dirty="0" smtClean="0"/>
              <a:t>Il s’agit des actes de constitution et de transmission des droits réels immobiliers qui demeurent civils.</a:t>
            </a:r>
            <a:endParaRPr lang="fr-FR" dirty="0"/>
          </a:p>
        </p:txBody>
      </p:sp>
    </p:spTree>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Chapitre 2 – le statut des commerçants</a:t>
            </a:r>
            <a:endParaRPr lang="fr-FR" b="1" dirty="0"/>
          </a:p>
        </p:txBody>
      </p:sp>
      <p:sp>
        <p:nvSpPr>
          <p:cNvPr id="3" name="Espace réservé du contenu 2"/>
          <p:cNvSpPr>
            <a:spLocks noGrp="1"/>
          </p:cNvSpPr>
          <p:nvPr>
            <p:ph idx="1"/>
          </p:nvPr>
        </p:nvSpPr>
        <p:spPr/>
        <p:txBody>
          <a:bodyPr>
            <a:normAutofit/>
          </a:bodyPr>
          <a:lstStyle/>
          <a:p>
            <a:pPr algn="just">
              <a:buNone/>
            </a:pPr>
            <a:r>
              <a:rPr lang="fr-FR" b="1" dirty="0" smtClean="0"/>
              <a:t>	</a:t>
            </a:r>
            <a:r>
              <a:rPr lang="fr-FR" dirty="0" smtClean="0"/>
              <a:t>Contrairement aux professions libérales, les professions commerciales n’ont ni ordre, ni déontologie, mais sont soumises à un statut professionnel qui comporte des obligations et des droits.</a:t>
            </a:r>
          </a:p>
          <a:p>
            <a:pPr algn="just">
              <a:buNone/>
            </a:pPr>
            <a:r>
              <a:rPr lang="fr-FR" dirty="0" smtClean="0"/>
              <a:t>Ce statut comprend deux volets:</a:t>
            </a:r>
          </a:p>
          <a:p>
            <a:pPr algn="just">
              <a:buFont typeface="Arial" charset="0"/>
              <a:buChar char="•"/>
            </a:pPr>
            <a:r>
              <a:rPr lang="fr-FR" dirty="0" smtClean="0"/>
              <a:t>l’accès à la profession commerciale;</a:t>
            </a:r>
          </a:p>
          <a:p>
            <a:pPr algn="just">
              <a:buFont typeface="Arial" charset="0"/>
              <a:buChar char="•"/>
            </a:pPr>
            <a:r>
              <a:rPr lang="fr-FR" dirty="0" smtClean="0"/>
              <a:t>Et les obligations du commerçant.</a:t>
            </a:r>
            <a:endParaRPr lang="fr-FR" dirty="0"/>
          </a:p>
        </p:txBody>
      </p:sp>
    </p:spTree>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Section 1 – Accès à la profession commerciale</a:t>
            </a:r>
            <a:endParaRPr lang="fr-FR" b="1" dirty="0"/>
          </a:p>
        </p:txBody>
      </p:sp>
      <p:sp>
        <p:nvSpPr>
          <p:cNvPr id="3" name="Espace réservé du contenu 2"/>
          <p:cNvSpPr>
            <a:spLocks noGrp="1"/>
          </p:cNvSpPr>
          <p:nvPr>
            <p:ph idx="1"/>
          </p:nvPr>
        </p:nvSpPr>
        <p:spPr/>
        <p:txBody>
          <a:bodyPr/>
          <a:lstStyle/>
          <a:p>
            <a:pPr algn="just"/>
            <a:r>
              <a:rPr lang="fr-FR" dirty="0" smtClean="0"/>
              <a:t>Parmi les principes reconnus par la constitution de 1992, la liberté de s’établir (a. 9).</a:t>
            </a:r>
          </a:p>
          <a:p>
            <a:pPr algn="just"/>
            <a:r>
              <a:rPr lang="fr-FR" dirty="0" smtClean="0"/>
              <a:t>Mais ce principe souffre de certains tempéraments.</a:t>
            </a:r>
          </a:p>
          <a:p>
            <a:pPr algn="just">
              <a:buNone/>
            </a:pPr>
            <a:endParaRPr lang="fr-FR" dirty="0"/>
          </a:p>
        </p:txBody>
      </p:sp>
    </p:spTree>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 1 – La liberté d’établissement</a:t>
            </a:r>
            <a:endParaRPr lang="fr-FR" b="1" dirty="0"/>
          </a:p>
        </p:txBody>
      </p:sp>
      <p:sp>
        <p:nvSpPr>
          <p:cNvPr id="3" name="Espace réservé du contenu 2"/>
          <p:cNvSpPr>
            <a:spLocks noGrp="1"/>
          </p:cNvSpPr>
          <p:nvPr>
            <p:ph idx="1"/>
          </p:nvPr>
        </p:nvSpPr>
        <p:spPr/>
        <p:txBody>
          <a:bodyPr/>
          <a:lstStyle/>
          <a:p>
            <a:r>
              <a:rPr lang="fr-FR" dirty="0" smtClean="0"/>
              <a:t>C’est le droit pour toute personne physique ou pour toute société de se livrer au commerce ou à l’industrie de son choix, soit en créant une exploitation, soit en faisant l’acquisition ou en prenant le contrôle d’une exploitation existante.</a:t>
            </a:r>
          </a:p>
        </p:txBody>
      </p:sp>
    </p:spTree>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 droit ne limite pas le nombre de personnes admises à faire le commerce et de l’industrie. Il ne subordonne pas l’accès à ces professions à des conditions de qualifications et de compétences.</a:t>
            </a: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Elles ne sont pas des activités commerciales car elles sont directement extraits du sol sans achat préalable. </a:t>
            </a:r>
          </a:p>
          <a:p>
            <a:pPr algn="just"/>
            <a:r>
              <a:rPr lang="fr-FR" dirty="0" smtClean="0"/>
              <a:t>L’agriculteur vend les fruits de sa terre. Mais lorsque les dits fruits constituent un élément accessoire d’une activité, ces opérations revêt un caractère commercial.  </a:t>
            </a:r>
          </a:p>
          <a:p>
            <a:pPr algn="just"/>
            <a:endParaRPr lang="fr-FR" dirty="0" smtClean="0"/>
          </a:p>
          <a:p>
            <a:pPr>
              <a:buNone/>
            </a:pPr>
            <a:endParaRPr lang="fr-FR" dirty="0"/>
          </a:p>
        </p:txBody>
      </p:sp>
    </p:spTree>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 2 – Les limites</a:t>
            </a:r>
            <a:endParaRPr lang="fr-FR" b="1" dirty="0"/>
          </a:p>
        </p:txBody>
      </p:sp>
      <p:sp>
        <p:nvSpPr>
          <p:cNvPr id="3" name="Espace réservé du contenu 2"/>
          <p:cNvSpPr>
            <a:spLocks noGrp="1"/>
          </p:cNvSpPr>
          <p:nvPr>
            <p:ph idx="1"/>
          </p:nvPr>
        </p:nvSpPr>
        <p:spPr/>
        <p:txBody>
          <a:bodyPr>
            <a:normAutofit lnSpcReduction="10000"/>
          </a:bodyPr>
          <a:lstStyle/>
          <a:p>
            <a:pPr marL="514350" indent="-514350" algn="just">
              <a:buAutoNum type="alphaUcParenR"/>
            </a:pPr>
            <a:r>
              <a:rPr lang="fr-FR" b="1" dirty="0" smtClean="0"/>
              <a:t>L’incompatibilité</a:t>
            </a:r>
          </a:p>
          <a:p>
            <a:pPr algn="just">
              <a:buNone/>
            </a:pPr>
            <a:r>
              <a:rPr lang="fr-FR" dirty="0" smtClean="0"/>
              <a:t>L’exercice de certaines professions est incompatible avec l’exercice de la profession commerciale.</a:t>
            </a:r>
          </a:p>
          <a:p>
            <a:pPr algn="just">
              <a:buNone/>
            </a:pPr>
            <a:r>
              <a:rPr lang="fr-FR" dirty="0" smtClean="0"/>
              <a:t>= Les fonctionnaires publics de l’Etat. </a:t>
            </a:r>
          </a:p>
          <a:p>
            <a:pPr algn="just">
              <a:buNone/>
            </a:pPr>
            <a:r>
              <a:rPr lang="fr-FR" dirty="0" smtClean="0"/>
              <a:t>Cependant ils peuvent détenir des parts sociales dans la S.A.R.L. ou des actions dans la société anonyme, sans pouvoir être gérants ou dirigeants.</a:t>
            </a:r>
          </a:p>
          <a:p>
            <a:endParaRPr lang="fr-FR" dirty="0"/>
          </a:p>
        </p:txBody>
      </p:sp>
    </p:spTree>
  </p:cSld>
  <p:clrMapOvr>
    <a:masterClrMapping/>
  </p:clrMapOvr>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L’incompatibilité s’applique aussi aux personnes exerçant une profession libérale dite noble: avocat, architecte, expert comptable, notaire, médecins, et d’une manière générale, les membres des professions libérales auxquels un règlement de leur ordre interdit l’exercice du commerce. </a:t>
            </a:r>
            <a:endParaRPr lang="fr-FR" dirty="0"/>
          </a:p>
        </p:txBody>
      </p:sp>
    </p:spTree>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Les conséquences </a:t>
            </a:r>
          </a:p>
          <a:p>
            <a:pPr algn="just"/>
            <a:r>
              <a:rPr lang="fr-FR" dirty="0" smtClean="0"/>
              <a:t>Les actes accomplis ne sont pas nuls</a:t>
            </a:r>
          </a:p>
          <a:p>
            <a:pPr algn="just"/>
            <a:r>
              <a:rPr lang="fr-FR" dirty="0" smtClean="0"/>
              <a:t>L’intéressé acquiert la qualité de commerçant.</a:t>
            </a:r>
          </a:p>
          <a:p>
            <a:pPr algn="just"/>
            <a:r>
              <a:rPr lang="fr-FR" dirty="0" smtClean="0"/>
              <a:t>Mais c’est la qualité de commerçant est acquise, c’est seulement au titre des inconvénients et l’intéressé ne peut pas se prétendre commerçant.</a:t>
            </a:r>
          </a:p>
          <a:p>
            <a:endParaRPr lang="fr-FR" dirty="0"/>
          </a:p>
        </p:txBody>
      </p:sp>
    </p:spTree>
  </p:cSld>
  <p:clrMapOvr>
    <a:masterClrMapping/>
  </p:clrMapOvr>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buNone/>
            </a:pPr>
            <a:r>
              <a:rPr lang="fr-FR" b="1" dirty="0" smtClean="0"/>
              <a:t>B) Les interdictions</a:t>
            </a:r>
          </a:p>
          <a:p>
            <a:pPr algn="just">
              <a:buNone/>
            </a:pPr>
            <a:r>
              <a:rPr lang="fr-FR" dirty="0" smtClean="0"/>
              <a:t>Interdiction de faire le commerce contre ceux qui ont été condamnés à une peine afflictive et infamante ou à une peine d’emprisonnement.</a:t>
            </a:r>
          </a:p>
          <a:p>
            <a:pPr algn="just">
              <a:buNone/>
            </a:pPr>
            <a:r>
              <a:rPr lang="fr-FR" dirty="0" smtClean="0"/>
              <a:t>Quelques textes prévoient la déchéance à l’occasion </a:t>
            </a:r>
            <a:r>
              <a:rPr lang="fr-FR" b="1" dirty="0" smtClean="0"/>
              <a:t>d’une sanction pénale. </a:t>
            </a:r>
            <a:endParaRPr lang="fr-FR" dirty="0" smtClean="0"/>
          </a:p>
          <a:p>
            <a:pPr algn="just">
              <a:buNone/>
            </a:pPr>
            <a:r>
              <a:rPr lang="fr-FR" dirty="0" smtClean="0"/>
              <a:t>Il s’agit notamment de la loi bancaire qui interdit l’accès à la profession bancaire à toute personne condamnée pour un crime ou pour un délit dont la peine est supérieure à trois mois d’emprisonnement.</a:t>
            </a:r>
            <a:endParaRPr lang="fr-FR" dirty="0"/>
          </a:p>
        </p:txBody>
      </p:sp>
    </p:spTree>
  </p:cSld>
  <p:clrMapOvr>
    <a:masterClrMapping/>
  </p:clrMapOvr>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lvl="0">
              <a:buNone/>
            </a:pPr>
            <a:r>
              <a:rPr lang="fr-FR" b="1" dirty="0" smtClean="0"/>
              <a:t>	Déchéances résultants de la législation des procédures collectives</a:t>
            </a:r>
            <a:endParaRPr lang="fr-FR" dirty="0" smtClean="0"/>
          </a:p>
          <a:p>
            <a:pPr lvl="0" algn="just"/>
            <a:r>
              <a:rPr lang="fr-FR" dirty="0" smtClean="0"/>
              <a:t>Il s’agit des personnes qui ont fait l’objet de redressement judiciaire ou de liquidation judiciaire.</a:t>
            </a:r>
          </a:p>
          <a:p>
            <a:pPr lvl="0" algn="just"/>
            <a:r>
              <a:rPr lang="fr-FR" dirty="0" smtClean="0"/>
              <a:t>Le tribunal qui a ouvert la procédure peut infliger au débiteur soit la faillite personnelle ou l’interdiction de gérer.</a:t>
            </a:r>
          </a:p>
          <a:p>
            <a:endParaRPr lang="fr-FR" dirty="0" smtClean="0"/>
          </a:p>
          <a:p>
            <a:pPr algn="just"/>
            <a:endParaRPr lang="fr-FR" dirty="0"/>
          </a:p>
        </p:txBody>
      </p:sp>
    </p:spTree>
  </p:cSld>
  <p:clrMapOvr>
    <a:masterClrMapping/>
  </p:clrMapOvr>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t>C– Incapacités </a:t>
            </a:r>
            <a:endParaRPr lang="fr-FR" b="1" dirty="0"/>
          </a:p>
        </p:txBody>
      </p:sp>
      <p:sp>
        <p:nvSpPr>
          <p:cNvPr id="3" name="Espace réservé du contenu 2"/>
          <p:cNvSpPr>
            <a:spLocks noGrp="1"/>
          </p:cNvSpPr>
          <p:nvPr>
            <p:ph idx="1"/>
          </p:nvPr>
        </p:nvSpPr>
        <p:spPr>
          <a:xfrm>
            <a:off x="428596" y="1571612"/>
            <a:ext cx="8229600" cy="4525963"/>
          </a:xfrm>
        </p:spPr>
        <p:txBody>
          <a:bodyPr>
            <a:normAutofit/>
          </a:bodyPr>
          <a:lstStyle/>
          <a:p>
            <a:pPr>
              <a:buNone/>
            </a:pPr>
            <a:r>
              <a:rPr lang="fr-FR" sz="4000" dirty="0" smtClean="0"/>
              <a:t>	Deux questions à poser:</a:t>
            </a:r>
          </a:p>
          <a:p>
            <a:r>
              <a:rPr lang="fr-FR" sz="4000" dirty="0" smtClean="0"/>
              <a:t>La majorité à partir de laquelle un mineur peut devenir commerçant;</a:t>
            </a:r>
          </a:p>
          <a:p>
            <a:r>
              <a:rPr lang="fr-FR" sz="4000" dirty="0" smtClean="0"/>
              <a:t>Les incapables majeurs.</a:t>
            </a:r>
          </a:p>
        </p:txBody>
      </p:sp>
    </p:spTree>
  </p:cSld>
  <p:clrMapOvr>
    <a:masterClrMapping/>
  </p:clrMapOvr>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sz="4000" b="1" dirty="0" smtClean="0"/>
              <a:t>1 – Le mineur</a:t>
            </a:r>
          </a:p>
          <a:p>
            <a:pPr algn="just">
              <a:buFont typeface="Arial" charset="0"/>
              <a:buChar char="•"/>
            </a:pPr>
            <a:r>
              <a:rPr lang="fr-FR" sz="4000" dirty="0" smtClean="0"/>
              <a:t>L’article 209 du Code de la famille énonce que l’âge de la majorité est de 18 ans grégoriens révolus.</a:t>
            </a:r>
          </a:p>
          <a:p>
            <a:pPr algn="just">
              <a:buFont typeface="Arial" charset="0"/>
              <a:buChar char="•"/>
            </a:pPr>
            <a:r>
              <a:rPr lang="fr-FR" sz="4000" dirty="0" smtClean="0"/>
              <a:t>Le mineur demeure en principe exclu du domaine commercial.</a:t>
            </a:r>
          </a:p>
          <a:p>
            <a:endParaRPr lang="fr-FR" dirty="0"/>
          </a:p>
        </p:txBody>
      </p:sp>
    </p:spTree>
  </p:cSld>
  <p:clrMapOvr>
    <a:masterClrMapping/>
  </p:clrMapOvr>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3600" dirty="0" smtClean="0"/>
              <a:t>Le mineur âgé de moins de 18 ans doit être représenté par son père ou son tuteur.</a:t>
            </a:r>
          </a:p>
          <a:p>
            <a:pPr algn="just"/>
            <a:r>
              <a:rPr lang="fr-FR" sz="3600" dirty="0" smtClean="0"/>
              <a:t>Le wali (le père et la mère) peut gérer les biens de l’enfant mineur dans une activité commerciale sans avoir besoin d’une autorisation préalable du juge.</a:t>
            </a:r>
          </a:p>
        </p:txBody>
      </p:sp>
    </p:spTree>
  </p:cSld>
  <p:clrMapOvr>
    <a:masterClrMapping/>
  </p:clrMapOvr>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sz="4000" dirty="0" smtClean="0"/>
              <a:t>Le walis demeurent cependant soumis aux formalités de contrôle du juge quand la valeur des biens concernés dépasse deux cent mille </a:t>
            </a:r>
            <a:r>
              <a:rPr lang="fr-FR" sz="4000" dirty="0" err="1" smtClean="0"/>
              <a:t>dhs</a:t>
            </a:r>
            <a:r>
              <a:rPr lang="fr-FR" sz="4000" dirty="0" smtClean="0"/>
              <a:t>.</a:t>
            </a:r>
          </a:p>
          <a:p>
            <a:endParaRPr lang="fr-FR" dirty="0"/>
          </a:p>
        </p:txBody>
      </p:sp>
    </p:spTree>
  </p:cSld>
  <p:clrMapOvr>
    <a:masterClrMapping/>
  </p:clrMapOvr>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3600" dirty="0" smtClean="0"/>
              <a:t>S’agissant des tuteurs testamentaires (désignés par un wali, père ou mère), ainsi que des tuteurs datifs, (</a:t>
            </a:r>
            <a:r>
              <a:rPr lang="fr-FR" sz="3600" dirty="0" err="1" smtClean="0"/>
              <a:t>mokaddem</a:t>
            </a:r>
            <a:r>
              <a:rPr lang="fr-FR" sz="3600" dirty="0" smtClean="0"/>
              <a:t> désigné par le juge chargé des affaires des mineurs), l’article 14 C.C. prévoit qu’ils ne peuvent exploiter les biens du mineur dans le commerce, qu’après autorisation spéciale du juge.</a:t>
            </a:r>
            <a:endParaRPr lang="fr-FR" sz="36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dirty="0" smtClean="0"/>
              <a:t>C’est le cas de la personne qui achète les produits agricoles vendus par d’autres entreprises pour les revendre en même temps que ceux qui sont le fruit de la terre. </a:t>
            </a:r>
          </a:p>
          <a:p>
            <a:pPr algn="just"/>
            <a:r>
              <a:rPr lang="fr-FR" dirty="0" smtClean="0"/>
              <a:t>C’est aussi le cas d’une activité de transformation telle qu’une industrie alimentaire.</a:t>
            </a:r>
          </a:p>
          <a:p>
            <a:pPr algn="just">
              <a:buNone/>
            </a:pPr>
            <a:endParaRPr lang="fr-FR" dirty="0"/>
          </a:p>
        </p:txBody>
      </p:sp>
    </p:spTree>
  </p:cSld>
  <p:clrMapOvr>
    <a:masterClrMapping/>
  </p:clrMapOvr>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b="1" dirty="0" smtClean="0"/>
              <a:t>Le mineur émancipé</a:t>
            </a:r>
          </a:p>
          <a:p>
            <a:pPr>
              <a:buNone/>
            </a:pPr>
            <a:endParaRPr lang="fr-FR" b="1" dirty="0" smtClean="0"/>
          </a:p>
          <a:p>
            <a:pPr algn="just"/>
            <a:r>
              <a:rPr lang="fr-FR" sz="4000" dirty="0" smtClean="0"/>
              <a:t>L’émancipation d’un mineur peut résulter du mariage, sinon un mineur peut être émanciper s’il est âgé de 12 ans grégoriens révolus sous décision du juge.</a:t>
            </a:r>
          </a:p>
          <a:p>
            <a:endParaRPr lang="fr-FR" dirty="0"/>
          </a:p>
        </p:txBody>
      </p:sp>
    </p:spTree>
  </p:cSld>
  <p:clrMapOvr>
    <a:masterClrMapping/>
  </p:clrMapOvr>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lgn="just"/>
            <a:r>
              <a:rPr lang="fr-FR" sz="4300" dirty="0" smtClean="0"/>
              <a:t>Entre 12 et 16 ans le Code de la famille lui reconnaît une capacité partielle en raison de la présomption de discernement.</a:t>
            </a:r>
          </a:p>
          <a:p>
            <a:pPr algn="just"/>
            <a:r>
              <a:rPr lang="fr-FR" sz="4300" dirty="0" smtClean="0"/>
              <a:t>En revanche, le mineur de moins de 12 ans est dépourvu de toute capacité juridique car il ne jouit d’aucun discernement.</a:t>
            </a:r>
          </a:p>
          <a:p>
            <a:endParaRPr lang="fr-FR" dirty="0"/>
          </a:p>
        </p:txBody>
      </p:sp>
    </p:spTree>
  </p:cSld>
  <p:clrMapOvr>
    <a:masterClrMapping/>
  </p:clrMapOvr>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sz="4000" dirty="0" smtClean="0"/>
              <a:t>A l’âge de 16 ans, il peut demander au tribunal de déclarer sa majorité de manière anticipée.</a:t>
            </a:r>
          </a:p>
          <a:p>
            <a:pPr algn="just"/>
            <a:r>
              <a:rPr lang="fr-FR" sz="4000" dirty="0" smtClean="0"/>
              <a:t>La décision judiciaire de déclaration de majorité doit être inscrite au registre du commerce.</a:t>
            </a:r>
          </a:p>
          <a:p>
            <a:pPr algn="just">
              <a:buNone/>
            </a:pPr>
            <a:endParaRPr lang="fr-FR" dirty="0"/>
          </a:p>
        </p:txBody>
      </p:sp>
    </p:spTree>
  </p:cSld>
  <p:clrMapOvr>
    <a:masterClrMapping/>
  </p:clrMapOvr>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Les incapables majeurs</a:t>
            </a:r>
          </a:p>
          <a:p>
            <a:pPr>
              <a:buNone/>
            </a:pPr>
            <a:endParaRPr lang="fr-FR" b="1" dirty="0" smtClean="0"/>
          </a:p>
          <a:p>
            <a:pPr algn="just"/>
            <a:r>
              <a:rPr lang="fr-FR" sz="3600" dirty="0" smtClean="0"/>
              <a:t>Personnes n’ayant pas la capacité de faire des actes de commerce. Du fait de leur santé mentale ou physique, ils n’ont pas la pleine capacité juridique.</a:t>
            </a:r>
          </a:p>
          <a:p>
            <a:pPr algn="just"/>
            <a:endParaRPr lang="fr-FR" b="1" dirty="0"/>
          </a:p>
        </p:txBody>
      </p:sp>
    </p:spTree>
  </p:cSld>
  <p:clrMapOvr>
    <a:masterClrMapping/>
  </p:clrMapOvr>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1143000"/>
          </a:xfrm>
        </p:spPr>
        <p:txBody>
          <a:bodyPr>
            <a:noAutofit/>
          </a:bodyPr>
          <a:lstStyle/>
          <a:p>
            <a:r>
              <a:rPr lang="fr-FR" sz="3600" b="1" dirty="0" smtClean="0"/>
              <a:t>Section 2- Les obligations du commerçant</a:t>
            </a:r>
            <a:r>
              <a:rPr lang="fr-FR" sz="3600" dirty="0" smtClean="0"/>
              <a:t/>
            </a:r>
            <a:br>
              <a:rPr lang="fr-FR" sz="3600" dirty="0" smtClean="0"/>
            </a:br>
            <a:endParaRPr lang="fr-FR" sz="3600" dirty="0"/>
          </a:p>
        </p:txBody>
      </p:sp>
      <p:sp>
        <p:nvSpPr>
          <p:cNvPr id="3" name="Espace réservé du contenu 2"/>
          <p:cNvSpPr>
            <a:spLocks noGrp="1"/>
          </p:cNvSpPr>
          <p:nvPr>
            <p:ph idx="1"/>
          </p:nvPr>
        </p:nvSpPr>
        <p:spPr/>
        <p:txBody>
          <a:bodyPr>
            <a:normAutofit/>
          </a:bodyPr>
          <a:lstStyle/>
          <a:p>
            <a:r>
              <a:rPr lang="fr-FR" sz="4000" dirty="0" smtClean="0"/>
              <a:t>L’obligation d’immatriculation au registre du commerce ;</a:t>
            </a:r>
          </a:p>
          <a:p>
            <a:pPr>
              <a:buNone/>
            </a:pPr>
            <a:endParaRPr lang="fr-FR" sz="4000" dirty="0" smtClean="0"/>
          </a:p>
          <a:p>
            <a:pPr>
              <a:buNone/>
            </a:pPr>
            <a:endParaRPr lang="fr-FR" sz="4000" dirty="0" smtClean="0"/>
          </a:p>
          <a:p>
            <a:r>
              <a:rPr lang="fr-FR" sz="4000" dirty="0" smtClean="0"/>
              <a:t>Et l’obligation comptable.</a:t>
            </a:r>
          </a:p>
          <a:p>
            <a:pPr>
              <a:buNone/>
            </a:pPr>
            <a:r>
              <a:rPr lang="fr-FR" sz="4000" b="1" dirty="0" smtClean="0"/>
              <a:t>	</a:t>
            </a:r>
          </a:p>
          <a:p>
            <a:endParaRPr lang="fr-FR" b="1" dirty="0"/>
          </a:p>
        </p:txBody>
      </p:sp>
    </p:spTree>
  </p:cSld>
  <p:clrMapOvr>
    <a:masterClrMapping/>
  </p:clrMapOvr>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357166"/>
            <a:ext cx="8229600" cy="1143000"/>
          </a:xfrm>
        </p:spPr>
        <p:txBody>
          <a:bodyPr>
            <a:noAutofit/>
          </a:bodyPr>
          <a:lstStyle/>
          <a:p>
            <a:r>
              <a:rPr lang="fr-FR" sz="3600" b="1" dirty="0" smtClean="0"/>
              <a:t>§. 1 -  L’immatriculation au registre de commerce</a:t>
            </a:r>
            <a:endParaRPr lang="fr-FR" sz="3600" b="1" dirty="0"/>
          </a:p>
        </p:txBody>
      </p:sp>
      <p:sp>
        <p:nvSpPr>
          <p:cNvPr id="3" name="Espace réservé du contenu 2"/>
          <p:cNvSpPr>
            <a:spLocks noGrp="1"/>
          </p:cNvSpPr>
          <p:nvPr>
            <p:ph idx="1"/>
          </p:nvPr>
        </p:nvSpPr>
        <p:spPr/>
        <p:txBody>
          <a:bodyPr>
            <a:normAutofit/>
          </a:bodyPr>
          <a:lstStyle/>
          <a:p>
            <a:pPr algn="just">
              <a:buFont typeface="Arial" charset="0"/>
              <a:buChar char="•"/>
            </a:pPr>
            <a:endParaRPr lang="fr-FR" dirty="0" smtClean="0"/>
          </a:p>
          <a:p>
            <a:pPr algn="just">
              <a:buFont typeface="Arial" charset="0"/>
              <a:buChar char="•"/>
            </a:pPr>
            <a:r>
              <a:rPr lang="fr-FR" sz="3600" dirty="0" smtClean="0"/>
              <a:t>Le R.C. a pour rôle de faire connaître les commerçants. sont objectif est d’organiser une publicité juridique (non commerciale) sur le commerçant.</a:t>
            </a:r>
          </a:p>
        </p:txBody>
      </p:sp>
    </p:spTree>
  </p:cSld>
  <p:clrMapOvr>
    <a:masterClrMapping/>
  </p:clrMapOvr>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sz="4000" b="1" dirty="0" smtClean="0"/>
              <a:t>Il fournit aux tiers, qui sont en relation avec le commerçant, des informations relatives à sa situation juridique et à ses activités commerciales.</a:t>
            </a:r>
          </a:p>
          <a:p>
            <a:pPr>
              <a:buNone/>
            </a:pPr>
            <a:endParaRPr lang="fr-FR" dirty="0"/>
          </a:p>
        </p:txBody>
      </p:sp>
    </p:spTree>
  </p:cSld>
  <p:clrMapOvr>
    <a:masterClrMapping/>
  </p:clrMapOvr>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r>
              <a:rPr lang="fr-FR" sz="4000" b="1" dirty="0" smtClean="0"/>
              <a:t>C’est pour cette raison que le Code de commerce a fait du R.C. un document public; toute personne peut se faire délivrer une copie ou un extrait certifié des inscriptions qui y sont portées attestant l’</a:t>
            </a:r>
            <a:r>
              <a:rPr lang="fr-FR" sz="4000" b="1" dirty="0" err="1" smtClean="0"/>
              <a:t>inexistance</a:t>
            </a:r>
            <a:r>
              <a:rPr lang="fr-FR" sz="4000" b="1" dirty="0" smtClean="0"/>
              <a:t> d’une inscription ou qu’une inscription a été rayée.</a:t>
            </a:r>
          </a:p>
          <a:p>
            <a:pPr>
              <a:buNone/>
            </a:pPr>
            <a:endParaRPr lang="fr-FR" dirty="0"/>
          </a:p>
        </p:txBody>
      </p:sp>
    </p:spTree>
  </p:cSld>
  <p:clrMapOvr>
    <a:masterClrMapping/>
  </p:clrMapOvr>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buNone/>
            </a:pPr>
            <a:r>
              <a:rPr lang="fr-FR" b="1" dirty="0" smtClean="0"/>
              <a:t>	</a:t>
            </a:r>
            <a:r>
              <a:rPr lang="fr-FR" sz="4000" b="1" dirty="0" smtClean="0"/>
              <a:t>A) Le Fonctionnement du R.C.</a:t>
            </a:r>
          </a:p>
          <a:p>
            <a:pPr>
              <a:buNone/>
            </a:pPr>
            <a:endParaRPr lang="fr-FR" sz="4000" b="1" dirty="0" smtClean="0"/>
          </a:p>
          <a:p>
            <a:pPr algn="just">
              <a:buNone/>
            </a:pPr>
            <a:r>
              <a:rPr lang="fr-FR" sz="4000" b="1" dirty="0" smtClean="0"/>
              <a:t> Comment est-il organisé?</a:t>
            </a:r>
          </a:p>
          <a:p>
            <a:pPr algn="just">
              <a:buNone/>
            </a:pPr>
            <a:r>
              <a:rPr lang="fr-FR" sz="4000" b="1" dirty="0" smtClean="0"/>
              <a:t>Quelles sont les personnes assujetties à l’immatriculation?</a:t>
            </a:r>
          </a:p>
          <a:p>
            <a:pPr algn="just">
              <a:buNone/>
            </a:pPr>
            <a:r>
              <a:rPr lang="fr-FR" sz="4000" b="1" dirty="0" smtClean="0"/>
              <a:t>Et quelles sont les différentes inscriptions?</a:t>
            </a:r>
          </a:p>
        </p:txBody>
      </p:sp>
    </p:spTree>
  </p:cSld>
  <p:clrMapOvr>
    <a:masterClrMapping/>
  </p:clrMapOvr>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marL="742950" indent="-742950">
              <a:buNone/>
            </a:pPr>
            <a:r>
              <a:rPr lang="fr-FR" sz="4400" b="1" dirty="0" smtClean="0"/>
              <a:t>1) l’organisation du R.C.</a:t>
            </a:r>
          </a:p>
          <a:p>
            <a:pPr marL="742950" indent="-742950">
              <a:buNone/>
            </a:pPr>
            <a:endParaRPr lang="fr-FR" sz="4400" b="1" dirty="0" smtClean="0"/>
          </a:p>
          <a:p>
            <a:pPr algn="just"/>
            <a:r>
              <a:rPr lang="fr-FR" sz="4400" b="1" dirty="0" smtClean="0"/>
              <a:t>Le R.C. est constitué par des registres locaux et un registre central.</a:t>
            </a:r>
          </a:p>
          <a:p>
            <a:pPr>
              <a:buNone/>
            </a:pPr>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b="1" dirty="0" smtClean="0"/>
              <a:t>L’action de vendre des œuvres artistiques ou culturelles ou scientifiques peut-elle être qualifiée de commerciale? </a:t>
            </a:r>
            <a:endParaRPr lang="fr-FR" dirty="0" smtClean="0"/>
          </a:p>
          <a:p>
            <a:pPr algn="just"/>
            <a:endParaRPr lang="fr-FR" dirty="0"/>
          </a:p>
        </p:txBody>
      </p:sp>
    </p:spTree>
  </p:cSld>
  <p:clrMapOvr>
    <a:masterClrMapping/>
  </p:clrMapOvr>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pPr>
              <a:buNone/>
            </a:pPr>
            <a:r>
              <a:rPr lang="fr-FR" b="1" dirty="0" smtClean="0"/>
              <a:t> </a:t>
            </a:r>
            <a:r>
              <a:rPr lang="fr-FR" sz="4300" b="1" dirty="0" smtClean="0"/>
              <a:t>a) Les registres locaux</a:t>
            </a:r>
          </a:p>
          <a:p>
            <a:pPr>
              <a:buNone/>
            </a:pPr>
            <a:endParaRPr lang="fr-FR" b="1" dirty="0" smtClean="0"/>
          </a:p>
          <a:p>
            <a:pPr algn="just"/>
            <a:r>
              <a:rPr lang="fr-FR" sz="4300" dirty="0" smtClean="0"/>
              <a:t>Sont actuellement institués auprès de chaque TPI ou de commerce le cas échéant. Ils sont tenus par le secrétariat-greffe et leur fonctionnement est surveillé par le président du tribunal ou par un juge désigné par lui, qui a qualité pour trancher par ordonnances les contestations entre les assujettis et le greffier.</a:t>
            </a:r>
          </a:p>
          <a:p>
            <a:pPr algn="just">
              <a:buNone/>
            </a:pPr>
            <a:endParaRPr lang="fr-FR" dirty="0"/>
          </a:p>
        </p:txBody>
      </p:sp>
    </p:spTree>
  </p:cSld>
  <p:clrMapOvr>
    <a:masterClrMapping/>
  </p:clrMapOvr>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buNone/>
            </a:pPr>
            <a:r>
              <a:rPr lang="fr-FR" b="1" dirty="0" smtClean="0"/>
              <a:t>b) Le registre central</a:t>
            </a:r>
          </a:p>
          <a:p>
            <a:pPr algn="just">
              <a:buNone/>
            </a:pPr>
            <a:r>
              <a:rPr lang="fr-FR" dirty="0" smtClean="0"/>
              <a:t>	Est constitué grâce à des doubles de la déclaration remise au greffier. Il sert à: </a:t>
            </a:r>
          </a:p>
          <a:p>
            <a:pPr algn="just">
              <a:buFontTx/>
              <a:buChar char="-"/>
            </a:pPr>
            <a:r>
              <a:rPr lang="fr-FR" dirty="0" smtClean="0"/>
              <a:t>centraliser les renseignements</a:t>
            </a:r>
          </a:p>
          <a:p>
            <a:pPr algn="just">
              <a:buFontTx/>
              <a:buChar char="-"/>
            </a:pPr>
            <a:r>
              <a:rPr lang="fr-FR" dirty="0" smtClean="0"/>
              <a:t>Permettre la surveillance sur la tenue des registres locaux;</a:t>
            </a:r>
          </a:p>
          <a:p>
            <a:pPr algn="just">
              <a:buFontTx/>
              <a:buChar char="-"/>
            </a:pPr>
            <a:r>
              <a:rPr lang="fr-FR" dirty="0" smtClean="0"/>
              <a:t>donner aux administrations et organismes intéressés les renseignements qui leur sont nécessaires.</a:t>
            </a:r>
          </a:p>
        </p:txBody>
      </p:sp>
    </p:spTree>
  </p:cSld>
  <p:clrMapOvr>
    <a:masterClrMapping/>
  </p:clrMapOvr>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b="1" dirty="0" smtClean="0"/>
              <a:t>2)  obligation d’inscription</a:t>
            </a:r>
          </a:p>
          <a:p>
            <a:pPr algn="just">
              <a:buNone/>
            </a:pPr>
            <a:r>
              <a:rPr lang="fr-FR" dirty="0" smtClean="0"/>
              <a:t>	Toute personne physique, marocaine ou étrangère, ayant la qualité de commerçant au regard de la loi marocaine est tenue de se faire inscrire au R.C.</a:t>
            </a:r>
          </a:p>
          <a:p>
            <a:pPr algn="just">
              <a:buNone/>
            </a:pPr>
            <a:r>
              <a:rPr lang="fr-FR" dirty="0" smtClean="0"/>
              <a:t>	Il en est de même des sociétés et groupements d’intérêts économique.</a:t>
            </a:r>
          </a:p>
        </p:txBody>
      </p:sp>
    </p:spTree>
  </p:cSld>
  <p:clrMapOvr>
    <a:masterClrMapping/>
  </p:clrMapOvr>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just"/>
            <a:r>
              <a:rPr lang="fr-FR" dirty="0" smtClean="0"/>
              <a:t>L’inscription est prise, pour les personnes physiques, au lieu du siège de leur entreprise, ou de leur principal établissement et, pour les personnes morales, au lieu du siège social.</a:t>
            </a:r>
          </a:p>
          <a:p>
            <a:pPr algn="just"/>
            <a:r>
              <a:rPr lang="fr-FR" dirty="0" smtClean="0"/>
              <a:t>Lorsque la personne physique ou morale exploite plusieurs établissements dans le ressort du même tribunal, il n’y a qu’une immatriculation à titre principal et, s’il y a lieu, une inscription complémentaire pour les autres établissements exploités.</a:t>
            </a:r>
            <a:endParaRPr lang="fr-FR" dirty="0"/>
          </a:p>
        </p:txBody>
      </p:sp>
    </p:spTree>
  </p:cSld>
  <p:clrMapOvr>
    <a:masterClrMapping/>
  </p:clrMapOvr>
</p:sld>
</file>

<file path=ppt/slides/slide2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Mentions de l’inscription</a:t>
            </a:r>
          </a:p>
          <a:p>
            <a:pPr algn="just"/>
            <a:r>
              <a:rPr lang="fr-FR" dirty="0" smtClean="0"/>
              <a:t>Pour les personnes physiques, les indications dans la demande concernent:</a:t>
            </a:r>
          </a:p>
          <a:p>
            <a:pPr algn="just">
              <a:buFontTx/>
              <a:buChar char="-"/>
            </a:pPr>
            <a:r>
              <a:rPr lang="fr-FR" dirty="0" smtClean="0"/>
              <a:t>l’état et la capacité;</a:t>
            </a:r>
          </a:p>
          <a:p>
            <a:pPr algn="just">
              <a:buFontTx/>
              <a:buChar char="-"/>
            </a:pPr>
            <a:r>
              <a:rPr lang="fr-FR" dirty="0" smtClean="0"/>
              <a:t>Le régime matrimonial du commerçant étranger;</a:t>
            </a:r>
          </a:p>
          <a:p>
            <a:pPr algn="just">
              <a:buFontTx/>
              <a:buChar char="-"/>
            </a:pPr>
            <a:r>
              <a:rPr lang="fr-FR" dirty="0" smtClean="0"/>
              <a:t>Les caractéristiques de l’activité commerciale;</a:t>
            </a:r>
          </a:p>
          <a:p>
            <a:pPr algn="just">
              <a:buFontTx/>
              <a:buChar char="-"/>
            </a:pPr>
            <a:r>
              <a:rPr lang="fr-FR" dirty="0" smtClean="0"/>
              <a:t>Les indications de l’origine du fonds.</a:t>
            </a:r>
          </a:p>
          <a:p>
            <a:pPr>
              <a:buFontTx/>
              <a:buChar char="-"/>
            </a:pPr>
            <a:endParaRPr lang="fr-FR" dirty="0"/>
          </a:p>
        </p:txBody>
      </p:sp>
    </p:spTree>
  </p:cSld>
  <p:clrMapOvr>
    <a:masterClrMapping/>
  </p:clrMapOvr>
</p:sld>
</file>

<file path=ppt/slides/slide2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lgn="just"/>
            <a:r>
              <a:rPr lang="fr-FR" dirty="0" smtClean="0"/>
              <a:t>Pour les sociétés:</a:t>
            </a:r>
          </a:p>
          <a:p>
            <a:pPr algn="just">
              <a:buFontTx/>
              <a:buChar char="-"/>
            </a:pPr>
            <a:r>
              <a:rPr lang="fr-FR" dirty="0" smtClean="0"/>
              <a:t>La dénomination sociale;</a:t>
            </a:r>
          </a:p>
          <a:p>
            <a:pPr algn="just">
              <a:buFontTx/>
              <a:buChar char="-"/>
            </a:pPr>
            <a:r>
              <a:rPr lang="fr-FR" dirty="0" smtClean="0"/>
              <a:t>La forme et le cas échéant le statut légal particulier auquel la société est soumise;</a:t>
            </a:r>
          </a:p>
          <a:p>
            <a:pPr algn="just">
              <a:buFontTx/>
              <a:buChar char="-"/>
            </a:pPr>
            <a:r>
              <a:rPr lang="fr-FR" dirty="0" smtClean="0"/>
              <a:t>Le montant du capital social.</a:t>
            </a:r>
          </a:p>
          <a:p>
            <a:pPr algn="just">
              <a:buFontTx/>
              <a:buChar char="-"/>
            </a:pPr>
            <a:r>
              <a:rPr lang="fr-FR" dirty="0" smtClean="0"/>
              <a:t>Le siège social;</a:t>
            </a:r>
          </a:p>
          <a:p>
            <a:pPr algn="just">
              <a:buFontTx/>
              <a:buChar char="-"/>
            </a:pPr>
            <a:r>
              <a:rPr lang="fr-FR" dirty="0" smtClean="0"/>
              <a:t>Les activités principales;</a:t>
            </a:r>
          </a:p>
          <a:p>
            <a:pPr algn="just">
              <a:buFontTx/>
              <a:buChar char="-"/>
            </a:pPr>
            <a:r>
              <a:rPr lang="fr-FR" dirty="0" smtClean="0"/>
              <a:t>L’état civil;</a:t>
            </a:r>
          </a:p>
          <a:p>
            <a:pPr algn="just">
              <a:buFontTx/>
              <a:buChar char="-"/>
            </a:pPr>
            <a:r>
              <a:rPr lang="fr-FR" dirty="0" smtClean="0"/>
              <a:t>Les noms et prénoms des associés et de ceux indéfiniment responsables des dettes sociales.</a:t>
            </a:r>
            <a:endParaRPr lang="fr-FR" dirty="0"/>
          </a:p>
        </p:txBody>
      </p:sp>
    </p:spTree>
  </p:cSld>
  <p:clrMapOvr>
    <a:masterClrMapping/>
  </p:clrMapOvr>
</p:sld>
</file>

<file path=ppt/slides/slide2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Indications obligatoires</a:t>
            </a:r>
          </a:p>
          <a:p>
            <a:pPr algn="just"/>
            <a:r>
              <a:rPr lang="fr-FR" dirty="0" smtClean="0"/>
              <a:t>Pour faciliter les recherches, le Code oblige toute personne à mentionner son numéro d’immatriculation en tête de ses factures, notes de commandes, tarifs et documents publicitaires, ainsi que sur toute correspondance et tout récépissé concernant son activité et signé par elle en son nom.</a:t>
            </a:r>
            <a:endParaRPr lang="fr-FR" dirty="0"/>
          </a:p>
        </p:txBody>
      </p:sp>
    </p:spTree>
  </p:cSld>
  <p:clrMapOvr>
    <a:masterClrMapping/>
  </p:clrMapOvr>
</p:sld>
</file>

<file path=ppt/slides/slide2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buFont typeface="Arial" charset="0"/>
              <a:buChar char="•"/>
            </a:pPr>
            <a:r>
              <a:rPr lang="fr-FR" b="1" dirty="0" smtClean="0"/>
              <a:t>Les modifications ou radiations</a:t>
            </a:r>
          </a:p>
          <a:p>
            <a:pPr algn="just">
              <a:buFont typeface="Arial" charset="0"/>
              <a:buChar char="•"/>
            </a:pPr>
            <a:r>
              <a:rPr lang="fr-FR" dirty="0" smtClean="0"/>
              <a:t>Tous les faits et actes entraînant une modification des mentions inscrites doivent faire l’objet d’une demande d’inscription modificatrice dans le délai d’un mois.</a:t>
            </a:r>
          </a:p>
          <a:p>
            <a:pPr algn="just">
              <a:buFont typeface="Arial" charset="0"/>
              <a:buChar char="•"/>
            </a:pPr>
            <a:r>
              <a:rPr lang="fr-FR" dirty="0" smtClean="0"/>
              <a:t>Toute personne qui cesse le commerce doit demander sa radiation dans le délai d’un mois soit avant soit après cessation.</a:t>
            </a:r>
            <a:endParaRPr lang="fr-FR" dirty="0"/>
          </a:p>
        </p:txBody>
      </p:sp>
    </p:spTree>
  </p:cSld>
  <p:clrMapOvr>
    <a:masterClrMapping/>
  </p:clrMapOvr>
</p:sld>
</file>

<file path=ppt/slides/slide2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fr-FR" dirty="0" smtClean="0"/>
              <a:t>En cas de décès, la demande est présentée par les héritiers.</a:t>
            </a:r>
          </a:p>
          <a:p>
            <a:r>
              <a:rPr lang="fr-FR" dirty="0" smtClean="0"/>
              <a:t>Les cas de radiation d’office:</a:t>
            </a:r>
          </a:p>
          <a:p>
            <a:pPr algn="just">
              <a:buFontTx/>
              <a:buChar char="-"/>
            </a:pPr>
            <a:r>
              <a:rPr lang="fr-FR" dirty="0" smtClean="0"/>
              <a:t>Jugements intervenus à l’occasion d’une procédure de redressement judiciaire ou de liquidation des biens;</a:t>
            </a:r>
          </a:p>
          <a:p>
            <a:pPr algn="just">
              <a:buFontTx/>
              <a:buChar char="-"/>
            </a:pPr>
            <a:r>
              <a:rPr lang="fr-FR" dirty="0" smtClean="0"/>
              <a:t>Les mesures d’incapacité ou d’interdiction d’exercer une activité commerciale résultant d’une décision judiciaire ou de liquidation des biens;</a:t>
            </a:r>
            <a:endParaRPr lang="fr-FR" dirty="0"/>
          </a:p>
        </p:txBody>
      </p:sp>
    </p:spTree>
  </p:cSld>
  <p:clrMapOvr>
    <a:masterClrMapping/>
  </p:clrMapOvr>
</p:sld>
</file>

<file path=ppt/slides/slide2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buFontTx/>
              <a:buChar char="-"/>
            </a:pPr>
            <a:r>
              <a:rPr lang="fr-FR" dirty="0" smtClean="0"/>
              <a:t>Les mesures d’incapacité ou d’interdiction d’exercer une activité commerciale résultant d’une décision judiciaire;</a:t>
            </a:r>
          </a:p>
          <a:p>
            <a:pPr algn="just">
              <a:buFontTx/>
              <a:buChar char="-"/>
            </a:pPr>
            <a:r>
              <a:rPr lang="fr-FR" dirty="0" smtClean="0"/>
              <a:t>Les décisions judiciaires prononçant la nullité ou la dissolution d’une personne morale.</a:t>
            </a:r>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Ces activités sont exclues du champ du commerce lorsque la vente a lieu de la part de l’auteur lui-même.</a:t>
            </a:r>
          </a:p>
        </p:txBody>
      </p:sp>
    </p:spTree>
  </p:cSld>
  <p:clrMapOvr>
    <a:masterClrMapping/>
  </p:clrMapOvr>
</p:sld>
</file>

<file path=ppt/slides/slide2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buNone/>
            </a:pPr>
            <a:r>
              <a:rPr lang="fr-FR" b="1" dirty="0" smtClean="0"/>
              <a:t>B) Les effets de l’immatriculation</a:t>
            </a:r>
          </a:p>
          <a:p>
            <a:pPr algn="just">
              <a:buNone/>
            </a:pPr>
            <a:r>
              <a:rPr lang="fr-FR" b="1" dirty="0" smtClean="0"/>
              <a:t>1) A l’égard des personnes physiques</a:t>
            </a:r>
          </a:p>
          <a:p>
            <a:pPr algn="just"/>
            <a:r>
              <a:rPr lang="fr-FR" dirty="0" smtClean="0"/>
              <a:t>Toute personne immatriculée au R.C. est présumée avoir la qualité de commerçant.</a:t>
            </a:r>
          </a:p>
          <a:p>
            <a:pPr algn="just"/>
            <a:r>
              <a:rPr lang="fr-FR" dirty="0" smtClean="0"/>
              <a:t>La présomption n’est pas absolue, elle est simple, c’est-à-dire susceptible de preuve contraire.</a:t>
            </a:r>
          </a:p>
        </p:txBody>
      </p:sp>
    </p:spTree>
  </p:cSld>
  <p:clrMapOvr>
    <a:masterClrMapping/>
  </p:clrMapOvr>
</p:sld>
</file>

<file path=ppt/slides/slide2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b) À l’égard des personnes morales</a:t>
            </a:r>
          </a:p>
          <a:p>
            <a:pPr>
              <a:buNone/>
            </a:pPr>
            <a:endParaRPr lang="fr-FR" b="1" dirty="0" smtClean="0"/>
          </a:p>
          <a:p>
            <a:pPr algn="just"/>
            <a:r>
              <a:rPr lang="fr-FR" dirty="0" smtClean="0"/>
              <a:t>Celles-ci ne jouissent de la personnalité morale qu’à partir de leur immatriculation au R.C.</a:t>
            </a:r>
          </a:p>
          <a:p>
            <a:endParaRPr lang="fr-FR" dirty="0"/>
          </a:p>
        </p:txBody>
      </p:sp>
    </p:spTree>
  </p:cSld>
  <p:clrMapOvr>
    <a:masterClrMapping/>
  </p:clrMapOvr>
</p:sld>
</file>

<file path=ppt/slides/slide2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4000" b="1" dirty="0" smtClean="0"/>
              <a:t>§. 2 – la tenue d’une comptabilité</a:t>
            </a:r>
            <a:r>
              <a:rPr lang="fr-FR" b="1" dirty="0" smtClean="0"/>
              <a:t/>
            </a:r>
            <a:br>
              <a:rPr lang="fr-FR" b="1" dirty="0" smtClean="0"/>
            </a:br>
            <a:endParaRPr lang="fr-FR" dirty="0"/>
          </a:p>
        </p:txBody>
      </p:sp>
      <p:sp>
        <p:nvSpPr>
          <p:cNvPr id="3" name="Espace réservé du contenu 2"/>
          <p:cNvSpPr>
            <a:spLocks noGrp="1"/>
          </p:cNvSpPr>
          <p:nvPr>
            <p:ph idx="1"/>
          </p:nvPr>
        </p:nvSpPr>
        <p:spPr/>
        <p:txBody>
          <a:bodyPr>
            <a:normAutofit/>
          </a:bodyPr>
          <a:lstStyle/>
          <a:p>
            <a:pPr algn="just"/>
            <a:r>
              <a:rPr lang="fr-FR" dirty="0" smtClean="0"/>
              <a:t>La comptabilité est une technique qui permet d’enregistrer en unités monétaires les mouvements de valeurs qui affectent le patrimoine de l’entreprise ainsi que de déterminer les résultats globaux de son exploitation au cours d’une période définie.</a:t>
            </a:r>
          </a:p>
        </p:txBody>
      </p:sp>
    </p:spTree>
  </p:cSld>
  <p:clrMapOvr>
    <a:masterClrMapping/>
  </p:clrMapOvr>
</p:sld>
</file>

<file path=ppt/slides/slide2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Cet enregistrement se réalise à travers divers documents qui sont établis soit au jour le jour: le livre-journal, grand livre… (livres comptables) soit annuellement: bilan, compte de produits et charges, annexe (comptes annuels).</a:t>
            </a:r>
            <a:endParaRPr lang="fr-FR" dirty="0"/>
          </a:p>
        </p:txBody>
      </p:sp>
    </p:spTree>
  </p:cSld>
  <p:clrMapOvr>
    <a:masterClrMapping/>
  </p:clrMapOvr>
</p:sld>
</file>

<file path=ppt/slides/slide2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fr-FR" b="1" dirty="0" smtClean="0"/>
              <a:t>	A) Les livres et documents comptables</a:t>
            </a:r>
          </a:p>
          <a:p>
            <a:pPr algn="just">
              <a:buNone/>
            </a:pPr>
            <a:r>
              <a:rPr lang="fr-FR" b="1" dirty="0" smtClean="0"/>
              <a:t>	</a:t>
            </a:r>
          </a:p>
          <a:p>
            <a:pPr algn="just">
              <a:buNone/>
            </a:pPr>
            <a:r>
              <a:rPr lang="fr-FR" b="1" dirty="0" smtClean="0"/>
              <a:t>	Les livres comptables obligatoires pour tous les commerçants</a:t>
            </a:r>
            <a:endParaRPr lang="fr-FR" b="1" dirty="0"/>
          </a:p>
          <a:p>
            <a:pPr algn="just">
              <a:buNone/>
            </a:pPr>
            <a:r>
              <a:rPr lang="fr-FR" dirty="0" smtClean="0"/>
              <a:t>	</a:t>
            </a:r>
          </a:p>
          <a:p>
            <a:pPr algn="just">
              <a:buNone/>
            </a:pPr>
            <a:r>
              <a:rPr lang="fr-FR" dirty="0" smtClean="0"/>
              <a:t>	Normalement, tout le commerçant tient obligatoirement un livre-journal, un grand livre et un livre d’inventaire.</a:t>
            </a:r>
          </a:p>
        </p:txBody>
      </p:sp>
    </p:spTree>
  </p:cSld>
  <p:clrMapOvr>
    <a:masterClrMapping/>
  </p:clrMapOvr>
</p:sld>
</file>

<file path=ppt/slides/slide2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buFont typeface="Arial" charset="0"/>
              <a:buChar char="•"/>
            </a:pPr>
            <a:r>
              <a:rPr lang="fr-FR" b="1" dirty="0" smtClean="0"/>
              <a:t>1°) le livre journal</a:t>
            </a:r>
          </a:p>
          <a:p>
            <a:pPr algn="just">
              <a:buFont typeface="Arial" charset="0"/>
              <a:buChar char="•"/>
            </a:pPr>
            <a:r>
              <a:rPr lang="fr-FR" dirty="0" smtClean="0"/>
              <a:t>C’est un registre où sont enregistrées chronologiquement opération par opération et jour par jour les mouvements affectant les actifs et les passifs de l’entreprise.</a:t>
            </a:r>
          </a:p>
          <a:p>
            <a:pPr algn="just">
              <a:buFont typeface="Arial" charset="0"/>
              <a:buChar char="•"/>
            </a:pPr>
            <a:r>
              <a:rPr lang="fr-FR" dirty="0" smtClean="0"/>
              <a:t>On y enregistre par exemple toutes les ventes et tous les achats de la journée, les factures payées, les salaires versés, etc.</a:t>
            </a:r>
          </a:p>
        </p:txBody>
      </p:sp>
    </p:spTree>
  </p:cSld>
  <p:clrMapOvr>
    <a:masterClrMapping/>
  </p:clrMapOvr>
</p:sld>
</file>

<file path=ppt/slides/slide2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buNone/>
            </a:pPr>
            <a:r>
              <a:rPr lang="fr-FR" b="1" dirty="0" smtClean="0"/>
              <a:t>	2°) Le grand livre</a:t>
            </a:r>
          </a:p>
          <a:p>
            <a:pPr algn="just">
              <a:buNone/>
            </a:pPr>
            <a:r>
              <a:rPr lang="fr-FR" dirty="0" smtClean="0"/>
              <a:t>	Enregistre l’ouverture et le fonctionnement des comptes de l’entreprise en liaison avec le livre journal.</a:t>
            </a:r>
          </a:p>
          <a:p>
            <a:pPr algn="just">
              <a:buNone/>
            </a:pPr>
            <a:r>
              <a:rPr lang="fr-FR" dirty="0" smtClean="0"/>
              <a:t>	A partir de la saisie comptable des opérations effectuées par le livre journal, le grand livre décrit l’évolution des différents comptes.</a:t>
            </a:r>
          </a:p>
        </p:txBody>
      </p:sp>
    </p:spTree>
  </p:cSld>
  <p:clrMapOvr>
    <a:masterClrMapping/>
  </p:clrMapOvr>
</p:sld>
</file>

<file path=ppt/slides/slide2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buNone/>
            </a:pPr>
            <a:r>
              <a:rPr lang="fr-FR" b="1" dirty="0" smtClean="0"/>
              <a:t>	3°) Le livre d’inventaire</a:t>
            </a:r>
          </a:p>
          <a:p>
            <a:pPr algn="just"/>
            <a:r>
              <a:rPr lang="fr-FR" dirty="0" smtClean="0"/>
              <a:t>Les commerçants sont tenus de dresser un inventaire des éléments actifs et passifs de l’entreprise au moins une fois par exercice. </a:t>
            </a:r>
          </a:p>
          <a:p>
            <a:pPr algn="just"/>
            <a:r>
              <a:rPr lang="fr-FR" dirty="0" smtClean="0"/>
              <a:t>L’inventaire est un tableau descriptif et estimatif des divers éléments de l’actif et du passif.</a:t>
            </a:r>
          </a:p>
          <a:p>
            <a:pPr algn="just"/>
            <a:r>
              <a:rPr lang="fr-FR" dirty="0" smtClean="0"/>
              <a:t>L’inventaire réunit les éléments qui expriment la situation de l’entreprise.</a:t>
            </a:r>
          </a:p>
        </p:txBody>
      </p:sp>
    </p:spTree>
  </p:cSld>
  <p:clrMapOvr>
    <a:masterClrMapping/>
  </p:clrMapOvr>
</p:sld>
</file>

<file path=ppt/slides/slide2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fontScale="92500" lnSpcReduction="20000"/>
          </a:bodyPr>
          <a:lstStyle/>
          <a:p>
            <a:pPr algn="just"/>
            <a:r>
              <a:rPr lang="fr-FR" b="1" dirty="0" smtClean="0"/>
              <a:t>B) Les règles relatives à la tenue de la comptabilité</a:t>
            </a:r>
          </a:p>
          <a:p>
            <a:pPr algn="just"/>
            <a:r>
              <a:rPr lang="fr-FR" dirty="0" smtClean="0"/>
              <a:t>Afin de veiller sur l’authenticité des écritures comptables et la sincérité des opérations effectuées par les commerçants, l’article 22 de la loi exige que les documents comptables soient établis </a:t>
            </a:r>
            <a:r>
              <a:rPr lang="fr-FR" i="1" dirty="0" smtClean="0"/>
              <a:t>« sans blanc ni altération d’aucune sorte », </a:t>
            </a:r>
            <a:r>
              <a:rPr lang="fr-FR" dirty="0" smtClean="0"/>
              <a:t>c’est-à-dire qu’il est interdit de laisser des blancs susceptibles d’être remplis</a:t>
            </a:r>
            <a:r>
              <a:rPr lang="fr-FR" i="1" dirty="0" smtClean="0"/>
              <a:t> </a:t>
            </a:r>
            <a:r>
              <a:rPr lang="fr-FR" dirty="0" smtClean="0"/>
              <a:t>en cas de besoin ou de biffer des écritures, celles-ci doivent tout simplement être rectifiées par d’autres écritures. </a:t>
            </a:r>
            <a:endParaRPr lang="fr-FR" dirty="0"/>
          </a:p>
        </p:txBody>
      </p:sp>
    </p:spTree>
  </p:cSld>
  <p:clrMapOvr>
    <a:masterClrMapping/>
  </p:clrMapOvr>
</p:sld>
</file>

<file path=ppt/slides/slide2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dirty="0" smtClean="0"/>
              <a:t>L’article 8 dispose que le livre-journal et le livre d’inventaire sont côtés et paraphés sans frais par le greffier du tribunal du siège de l’entreprise. </a:t>
            </a:r>
          </a:p>
          <a:p>
            <a:r>
              <a:rPr lang="fr-FR" dirty="0" smtClean="0"/>
              <a:t>Chaque livre reçoit un numéro répertorié par le greffier sur un registre spécial.</a:t>
            </a:r>
          </a:p>
          <a:p>
            <a:r>
              <a:rPr lang="fr-FR" dirty="0" smtClean="0"/>
              <a:t>Par ailleurs l’article 22 exige des commerçants de conserver leurs documents comptables et leurs pièces justificatives pendant 10 ans.</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Conception classique</a:t>
            </a:r>
            <a:endParaRPr lang="fr-FR" b="1" dirty="0"/>
          </a:p>
        </p:txBody>
      </p:sp>
      <p:sp>
        <p:nvSpPr>
          <p:cNvPr id="3" name="Espace réservé du contenu 2"/>
          <p:cNvSpPr>
            <a:spLocks noGrp="1"/>
          </p:cNvSpPr>
          <p:nvPr>
            <p:ph idx="1"/>
          </p:nvPr>
        </p:nvSpPr>
        <p:spPr/>
        <p:txBody>
          <a:bodyPr>
            <a:normAutofit fontScale="92500" lnSpcReduction="10000"/>
          </a:bodyPr>
          <a:lstStyle/>
          <a:p>
            <a:pPr algn="just"/>
            <a:r>
              <a:rPr lang="fr-FR" dirty="0" smtClean="0"/>
              <a:t>Selon cette conception le droit commercial était le droit des commerçants, des actes de commerce et de certaines institutions spécifiques le fonds de commerce. Ce droit trouvait une partie de sa source dans le code de commerce.</a:t>
            </a:r>
          </a:p>
          <a:p>
            <a:pPr algn="just"/>
            <a:r>
              <a:rPr lang="fr-FR" dirty="0" smtClean="0"/>
              <a:t>La doctrine s’est toujours divisée  sur le choix de l’une des théories : subjective qui définit le droit commercial comme un droit des commerçants. Et objective qui définit le commerçant comme celui qui accomplit les actes de commerce.</a:t>
            </a:r>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b="1" dirty="0" smtClean="0"/>
              <a:t>B) Objet de l’achat</a:t>
            </a:r>
          </a:p>
          <a:p>
            <a:pPr algn="just">
              <a:buNone/>
            </a:pPr>
            <a:endParaRPr lang="fr-FR" b="1" dirty="0" smtClean="0"/>
          </a:p>
          <a:p>
            <a:pPr algn="just"/>
            <a:r>
              <a:rPr lang="fr-FR" dirty="0" smtClean="0"/>
              <a:t>Les biens meubles</a:t>
            </a:r>
          </a:p>
          <a:p>
            <a:pPr algn="just">
              <a:buNone/>
            </a:pPr>
            <a:endParaRPr lang="fr-FR" dirty="0" smtClean="0"/>
          </a:p>
          <a:p>
            <a:pPr algn="just">
              <a:buNone/>
            </a:pPr>
            <a:endParaRPr lang="fr-FR" dirty="0" smtClean="0"/>
          </a:p>
          <a:p>
            <a:pPr algn="just"/>
            <a:r>
              <a:rPr lang="fr-FR" dirty="0" smtClean="0"/>
              <a:t>Les immeubles</a:t>
            </a:r>
          </a:p>
          <a:p>
            <a:endParaRPr lang="fr-FR" dirty="0"/>
          </a:p>
        </p:txBody>
      </p:sp>
    </p:spTree>
  </p:cSld>
  <p:clrMapOvr>
    <a:masterClrMapping/>
  </p:clrMapOvr>
</p:sld>
</file>

<file path=ppt/slides/slide3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fr-FR" b="1" dirty="0" smtClean="0"/>
              <a:t>Sanction pour irrégularité</a:t>
            </a:r>
          </a:p>
          <a:p>
            <a:r>
              <a:rPr lang="fr-FR" dirty="0" smtClean="0"/>
              <a:t>L’irrégularité est constituée par plusieurs faits:</a:t>
            </a:r>
          </a:p>
          <a:p>
            <a:pPr algn="just"/>
            <a:r>
              <a:rPr lang="fr-FR" dirty="0" smtClean="0"/>
              <a:t>Avoir tenu une comptabilité fictive ou fait disparaître des documents comptables de l’entreprise ou s’abstenir de tenir toute comptabilité conforme aux règles légales ou enfin tenir une comptabilité manifestement incomplète ou irrégulière ou avoir détourné ou dissimulé tout ou partie de l’actif ou frauduleusement augmenter son passif.</a:t>
            </a:r>
          </a:p>
          <a:p>
            <a:pPr marL="514350" indent="-514350" algn="just">
              <a:buNone/>
            </a:pPr>
            <a:r>
              <a:rPr lang="fr-FR" b="1" dirty="0" smtClean="0"/>
              <a:t>	</a:t>
            </a:r>
            <a:endParaRPr lang="fr-FR" dirty="0" smtClean="0"/>
          </a:p>
        </p:txBody>
      </p:sp>
    </p:spTree>
  </p:cSld>
  <p:clrMapOvr>
    <a:masterClrMapping/>
  </p:clrMapOvr>
</p:sld>
</file>

<file path=ppt/slides/slide3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marL="514350" indent="-514350" algn="just">
              <a:buFont typeface="Arial" charset="0"/>
              <a:buChar char="•"/>
            </a:pPr>
            <a:r>
              <a:rPr lang="fr-FR" b="1" dirty="0" smtClean="0"/>
              <a:t>Sanctions fiscales</a:t>
            </a:r>
          </a:p>
          <a:p>
            <a:pPr marL="514350" indent="-514350" algn="just">
              <a:buFont typeface="Arial" charset="0"/>
              <a:buChar char="•"/>
            </a:pPr>
            <a:r>
              <a:rPr lang="fr-FR" dirty="0" smtClean="0"/>
              <a:t>Comme les documents comptables servent de base à l’établissement des déclarations fiscales , ils peuvent faire l’objet de vérification de la part des inspecteurs des impôts.</a:t>
            </a:r>
          </a:p>
        </p:txBody>
      </p:sp>
    </p:spTree>
  </p:cSld>
  <p:clrMapOvr>
    <a:masterClrMapping/>
  </p:clrMapOvr>
</p:sld>
</file>

<file path=ppt/slides/slide3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marL="514350" indent="-514350" algn="just">
              <a:buFont typeface="Arial" charset="0"/>
              <a:buChar char="•"/>
            </a:pPr>
            <a:r>
              <a:rPr lang="fr-FR" dirty="0" smtClean="0"/>
              <a:t>Aussi, lorsque ces documents ne respectent pas les normes prescrites par la loi 9-88, l’article 23 laisse la faculté à l’administration des impôts des les rejeter et d’établir une imposition forfaitaire.</a:t>
            </a:r>
          </a:p>
          <a:p>
            <a:pPr marL="514350" indent="-514350" algn="just">
              <a:buFont typeface="Arial" charset="0"/>
              <a:buChar char="•"/>
            </a:pPr>
            <a:r>
              <a:rPr lang="fr-FR" dirty="0" smtClean="0"/>
              <a:t>Elle peut même le cas échéant, appliquer des sanctions pécuniaires (majorations, indemnités de retard, etc.)</a:t>
            </a:r>
          </a:p>
          <a:p>
            <a:pPr marL="514350" indent="-514350" algn="just">
              <a:buFont typeface="Arial" charset="0"/>
              <a:buChar char="•"/>
            </a:pPr>
            <a:endParaRPr lang="fr-FR" dirty="0" smtClean="0"/>
          </a:p>
          <a:p>
            <a:endParaRPr lang="fr-FR" dirty="0"/>
          </a:p>
        </p:txBody>
      </p:sp>
    </p:spTree>
  </p:cSld>
  <p:clrMapOvr>
    <a:masterClrMapping/>
  </p:clrMapOvr>
</p:sld>
</file>

<file path=ppt/slides/slide3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b="1" dirty="0" smtClean="0"/>
              <a:t> Les sanctions pénales</a:t>
            </a:r>
          </a:p>
          <a:p>
            <a:pPr>
              <a:buFontTx/>
              <a:buChar char="-"/>
            </a:pPr>
            <a:r>
              <a:rPr lang="fr-FR" b="1" dirty="0" smtClean="0"/>
              <a:t>Faux en écriture du commerce</a:t>
            </a:r>
          </a:p>
          <a:p>
            <a:pPr algn="just">
              <a:buFontTx/>
              <a:buChar char="-"/>
            </a:pPr>
            <a:r>
              <a:rPr lang="fr-FR" dirty="0" smtClean="0"/>
              <a:t>S’il s’avère que le commerçant a falsifié les livres et documents comptables, il peut être poursuivi pour faux en écriture du commerce qui est un délit puni par l’article 357 Code pénal de l’emprisonnement de 1 à 5 ans et d’une amende de 250 à 20 000 </a:t>
            </a:r>
            <a:r>
              <a:rPr lang="fr-FR" dirty="0" err="1" smtClean="0"/>
              <a:t>dhs</a:t>
            </a:r>
            <a:r>
              <a:rPr lang="fr-FR" dirty="0" smtClean="0"/>
              <a:t>.</a:t>
            </a:r>
          </a:p>
        </p:txBody>
      </p:sp>
    </p:spTree>
  </p:cSld>
  <p:clrMapOvr>
    <a:masterClrMapping/>
  </p:clrMapOvr>
</p:sld>
</file>

<file path=ppt/slides/slide3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20000"/>
          </a:bodyPr>
          <a:lstStyle/>
          <a:p>
            <a:r>
              <a:rPr lang="fr-FR" b="1" dirty="0" smtClean="0"/>
              <a:t>La preuve des documents comptables</a:t>
            </a:r>
          </a:p>
          <a:p>
            <a:r>
              <a:rPr lang="fr-FR" dirty="0" smtClean="0"/>
              <a:t>Deux hypothèses à distinguer:</a:t>
            </a:r>
          </a:p>
          <a:p>
            <a:r>
              <a:rPr lang="fr-FR" b="1" dirty="0" smtClean="0"/>
              <a:t>Les documents comptables sont invoqués comme preuve contre le commerçant qui les tient</a:t>
            </a:r>
          </a:p>
          <a:p>
            <a:pPr algn="just"/>
            <a:r>
              <a:rPr lang="fr-FR" dirty="0" smtClean="0"/>
              <a:t>Cette hypothèse se présente de la manière suivante: un détaillant achète de la marchandise de chez son fournisseur mais il prétend ne pas l’avoir reçue, pourtant, dans les livres de ce détaillant, il est fait mention de sa réception. </a:t>
            </a:r>
          </a:p>
          <a:p>
            <a:pPr algn="just"/>
            <a:r>
              <a:rPr lang="fr-FR" dirty="0" smtClean="0"/>
              <a:t>Dans ce cas, le fournisseur peut-il invoquer les livres du détaillant comme preuve contre ce dernier d’avoir reçu la marchandise?</a:t>
            </a:r>
            <a:endParaRPr lang="fr-FR" dirty="0"/>
          </a:p>
        </p:txBody>
      </p:sp>
    </p:spTree>
  </p:cSld>
  <p:clrMapOvr>
    <a:masterClrMapping/>
  </p:clrMapOvr>
</p:sld>
</file>

<file path=ppt/slides/slide3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dirty="0" smtClean="0"/>
              <a:t>En réalité, ces écritures constitue un aveu de commerçant. </a:t>
            </a:r>
          </a:p>
          <a:p>
            <a:pPr algn="just"/>
            <a:r>
              <a:rPr lang="fr-FR" b="1" dirty="0" smtClean="0"/>
              <a:t>Les documents comptables invoqués comme preuve par le commerçant qui les tient</a:t>
            </a:r>
          </a:p>
          <a:p>
            <a:pPr algn="just"/>
            <a:r>
              <a:rPr lang="fr-FR" dirty="0" smtClean="0"/>
              <a:t>L’un des intérêts de la tenue de la comptabilité pour le commerçant, est qu’elle peut lui servir de preuve à l’égard des tiers.</a:t>
            </a:r>
            <a:endParaRPr lang="fr-FR" dirty="0"/>
          </a:p>
        </p:txBody>
      </p:sp>
    </p:spTree>
  </p:cSld>
  <p:clrMapOvr>
    <a:masterClrMapping/>
  </p:clrMapOvr>
</p:sld>
</file>

<file path=ppt/slides/slide3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 fonds de commerce</a:t>
            </a:r>
            <a:endParaRPr lang="fr-FR" b="1" dirty="0"/>
          </a:p>
        </p:txBody>
      </p:sp>
      <p:sp>
        <p:nvSpPr>
          <p:cNvPr id="3" name="Espace réservé du contenu 2"/>
          <p:cNvSpPr>
            <a:spLocks noGrp="1"/>
          </p:cNvSpPr>
          <p:nvPr>
            <p:ph idx="1"/>
          </p:nvPr>
        </p:nvSpPr>
        <p:spPr/>
        <p:txBody>
          <a:bodyPr>
            <a:normAutofit fontScale="92500"/>
          </a:bodyPr>
          <a:lstStyle/>
          <a:p>
            <a:pPr algn="just">
              <a:buNone/>
            </a:pPr>
            <a:r>
              <a:rPr lang="fr-FR" sz="3600" b="1" dirty="0" smtClean="0"/>
              <a:t>	Section   1 - Identification du fonds de commerce</a:t>
            </a:r>
          </a:p>
          <a:p>
            <a:pPr algn="just">
              <a:buNone/>
            </a:pPr>
            <a:endParaRPr lang="fr-FR" sz="3600" b="1" dirty="0" smtClean="0"/>
          </a:p>
          <a:p>
            <a:pPr algn="just">
              <a:buNone/>
            </a:pPr>
            <a:r>
              <a:rPr lang="fr-FR" sz="3600" dirty="0" smtClean="0"/>
              <a:t>Identifier le fonds de commerce exige:</a:t>
            </a:r>
          </a:p>
          <a:p>
            <a:pPr algn="just">
              <a:buFontTx/>
              <a:buChar char="-"/>
            </a:pPr>
            <a:r>
              <a:rPr lang="fr-FR" sz="3600" dirty="0" smtClean="0"/>
              <a:t>d’isoler le concept de clientèle;</a:t>
            </a:r>
          </a:p>
          <a:p>
            <a:pPr algn="just">
              <a:buFontTx/>
              <a:buChar char="-"/>
            </a:pPr>
            <a:r>
              <a:rPr lang="fr-FR" sz="3600" dirty="0" smtClean="0"/>
              <a:t>D’inventorier les éléments du fonds;</a:t>
            </a:r>
          </a:p>
          <a:p>
            <a:pPr algn="just">
              <a:buFontTx/>
              <a:buChar char="-"/>
            </a:pPr>
            <a:r>
              <a:rPr lang="fr-FR" sz="3600" dirty="0" smtClean="0"/>
              <a:t>Pour apprécier ensuite sa nature juridique.</a:t>
            </a:r>
          </a:p>
        </p:txBody>
      </p:sp>
    </p:spTree>
  </p:cSld>
  <p:clrMapOvr>
    <a:masterClrMapping/>
  </p:clrMapOvr>
</p:sld>
</file>

<file path=ppt/slides/slide3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 1 – Le concept de clientèle</a:t>
            </a:r>
            <a:endParaRPr lang="fr-FR" b="1" dirty="0"/>
          </a:p>
        </p:txBody>
      </p:sp>
      <p:sp>
        <p:nvSpPr>
          <p:cNvPr id="3" name="Espace réservé du contenu 2"/>
          <p:cNvSpPr>
            <a:spLocks noGrp="1"/>
          </p:cNvSpPr>
          <p:nvPr>
            <p:ph idx="1"/>
          </p:nvPr>
        </p:nvSpPr>
        <p:spPr/>
        <p:txBody>
          <a:bodyPr>
            <a:normAutofit/>
          </a:bodyPr>
          <a:lstStyle/>
          <a:p>
            <a:pPr algn="just"/>
            <a:r>
              <a:rPr lang="fr-FR" sz="3600" dirty="0" smtClean="0"/>
              <a:t>Le terme clientèle vise l’ensemble de ceux qui s’approvisionnent habituellement ou par occasion auprès d’un commerçant déterminé.</a:t>
            </a:r>
          </a:p>
          <a:p>
            <a:pPr algn="just"/>
            <a:r>
              <a:rPr lang="fr-FR" sz="3600" dirty="0" smtClean="0"/>
              <a:t>L’existence d’une clientèle conditionne l’existence du fonds.</a:t>
            </a:r>
            <a:endParaRPr lang="fr-FR" sz="3600" dirty="0"/>
          </a:p>
        </p:txBody>
      </p:sp>
    </p:spTree>
  </p:cSld>
  <p:clrMapOvr>
    <a:masterClrMapping/>
  </p:clrMapOvr>
</p:sld>
</file>

<file path=ppt/slides/slide3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Qualité de clientèle</a:t>
            </a:r>
          </a:p>
          <a:p>
            <a:pPr algn="just"/>
            <a:r>
              <a:rPr lang="fr-FR" dirty="0" smtClean="0"/>
              <a:t>La clientèle doit d’abord être commerciale. Ce caractère sera apprécié par référence aux actes qui seront conclus.</a:t>
            </a:r>
          </a:p>
          <a:p>
            <a:pPr algn="just"/>
            <a:r>
              <a:rPr lang="fr-FR" dirty="0" smtClean="0"/>
              <a:t>Ex. Un cabinet médical, la clientèle n’est pas commerciale parce que le cabinet n’est pas un fonds de commerce en raison de la nature civile de l’entreprise.</a:t>
            </a:r>
            <a:endParaRPr lang="fr-FR" dirty="0"/>
          </a:p>
        </p:txBody>
      </p:sp>
    </p:spTree>
  </p:cSld>
  <p:clrMapOvr>
    <a:masterClrMapping/>
  </p:clrMapOvr>
</p:sld>
</file>

<file path=ppt/slides/slide3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La clientèle doit ensuite être personnelle, propre au fonds considéré.</a:t>
            </a:r>
          </a:p>
          <a:p>
            <a:pPr algn="just"/>
            <a:r>
              <a:rPr lang="fr-FR" dirty="0" smtClean="0"/>
              <a:t>La question se pose pour les clientèles dérivées, pour ceux qui exercent une activité commerciale dans l’enceinte d’une autre entreprise qui a elle-même ses propres clients:  </a:t>
            </a:r>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fr-FR" b="1" dirty="0" smtClean="0"/>
              <a:t>C) But de l’achat</a:t>
            </a:r>
          </a:p>
          <a:p>
            <a:pPr>
              <a:buNone/>
            </a:pPr>
            <a:endParaRPr lang="fr-FR" b="1" dirty="0" smtClean="0"/>
          </a:p>
          <a:p>
            <a:pPr algn="just"/>
            <a:r>
              <a:rPr lang="fr-FR" dirty="0" smtClean="0"/>
              <a:t>La revente doit constituer le but unique de l’achat des biens.</a:t>
            </a:r>
          </a:p>
          <a:p>
            <a:pPr algn="just"/>
            <a:r>
              <a:rPr lang="fr-FR" dirty="0" smtClean="0"/>
              <a:t>L’intention de revendre doit exister au moment de l’achat, même si la revente ne se réalise pas.</a:t>
            </a:r>
          </a:p>
          <a:p>
            <a:pPr algn="just"/>
            <a:r>
              <a:rPr lang="fr-FR" dirty="0" smtClean="0"/>
              <a:t>Son absence empêche l’application de la commercialité, même si par la suite, pour une raison quelconque, le bien acheté est vendu.</a:t>
            </a:r>
          </a:p>
          <a:p>
            <a:pPr algn="just">
              <a:buNone/>
            </a:pPr>
            <a:r>
              <a:rPr lang="fr-FR" dirty="0" smtClean="0"/>
              <a:t> </a:t>
            </a:r>
          </a:p>
          <a:p>
            <a:pPr algn="just">
              <a:buNone/>
            </a:pPr>
            <a:endParaRPr lang="fr-FR" dirty="0"/>
          </a:p>
        </p:txBody>
      </p:sp>
    </p:spTree>
  </p:cSld>
  <p:clrMapOvr>
    <a:masterClrMapping/>
  </p:clrMapOvr>
</p:sld>
</file>

<file path=ppt/slides/slide3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Restaurants installés dans un aéroport ou détaillants implantés à l’intérieur d’une grande surface (supermarché).</a:t>
            </a:r>
          </a:p>
          <a:p>
            <a:pPr algn="just"/>
            <a:r>
              <a:rPr lang="fr-FR" dirty="0" smtClean="0"/>
              <a:t>La société propriétaire de la grande surface loue des emplacements à des commerçants locaux afin de construire une galerie marchande: alors ces locataires ont-ils un bail commercial?</a:t>
            </a:r>
            <a:endParaRPr lang="fr-FR" dirty="0"/>
          </a:p>
        </p:txBody>
      </p:sp>
    </p:spTree>
  </p:cSld>
  <p:clrMapOvr>
    <a:masterClrMapping/>
  </p:clrMapOvr>
</p:sld>
</file>

<file path=ppt/slides/slide3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r>
              <a:rPr lang="fr-FR" dirty="0" smtClean="0"/>
              <a:t>Oui, s’ils ont un fonds de commerce. Dans ce cas, ils ont une clientèle commerciale. </a:t>
            </a:r>
          </a:p>
          <a:p>
            <a:pPr algn="just"/>
            <a:r>
              <a:rPr lang="fr-FR" dirty="0" smtClean="0"/>
              <a:t>Mais il s’agit de savoir s’ils ont une clientèle propre ou s’ils participent à la clientèle commune qui sera celle de la grande surface toute entière.</a:t>
            </a:r>
          </a:p>
          <a:p>
            <a:pPr algn="just"/>
            <a:r>
              <a:rPr lang="fr-FR" dirty="0" smtClean="0"/>
              <a:t>Il faut examiner les conditions de l’exploitation de la galerie marchande, les heures d’ouverture.</a:t>
            </a:r>
            <a:endParaRPr lang="fr-FR" dirty="0"/>
          </a:p>
        </p:txBody>
      </p:sp>
    </p:spTree>
  </p:cSld>
  <p:clrMapOvr>
    <a:masterClrMapping/>
  </p:clrMapOvr>
</p:sld>
</file>

<file path=ppt/slides/slide3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Elle s’attache au critère de l’autonomie de gestion, pour reconnaître des clientèles propres.</a:t>
            </a:r>
          </a:p>
          <a:p>
            <a:pPr algn="just">
              <a:buNone/>
            </a:pPr>
            <a:endParaRPr lang="fr-FR" dirty="0"/>
          </a:p>
        </p:txBody>
      </p:sp>
    </p:spTree>
  </p:cSld>
  <p:clrMapOvr>
    <a:masterClrMapping/>
  </p:clrMapOvr>
</p:sld>
</file>

<file path=ppt/slides/slide3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t>§. 2 – Les éléments du fonds</a:t>
            </a:r>
            <a:endParaRPr lang="fr-FR" b="1" dirty="0"/>
          </a:p>
        </p:txBody>
      </p:sp>
      <p:sp>
        <p:nvSpPr>
          <p:cNvPr id="3" name="Espace réservé du contenu 2"/>
          <p:cNvSpPr>
            <a:spLocks noGrp="1"/>
          </p:cNvSpPr>
          <p:nvPr>
            <p:ph idx="1"/>
          </p:nvPr>
        </p:nvSpPr>
        <p:spPr/>
        <p:txBody>
          <a:bodyPr>
            <a:normAutofit lnSpcReduction="10000"/>
          </a:bodyPr>
          <a:lstStyle/>
          <a:p>
            <a:pPr algn="just">
              <a:buNone/>
            </a:pPr>
            <a:r>
              <a:rPr lang="fr-FR" dirty="0" smtClean="0"/>
              <a:t>	Le C.C. propose une énumération qui n’est pas limitative.</a:t>
            </a:r>
          </a:p>
          <a:p>
            <a:pPr algn="just">
              <a:buNone/>
            </a:pPr>
            <a:r>
              <a:rPr lang="fr-FR" dirty="0" smtClean="0"/>
              <a:t>	En effet, certains contrats peuvent faire partie des éléments du fonds, tels que le contrat de travail.</a:t>
            </a:r>
          </a:p>
          <a:p>
            <a:pPr algn="just">
              <a:buNone/>
            </a:pPr>
            <a:r>
              <a:rPr lang="fr-FR" dirty="0" smtClean="0"/>
              <a:t>	De même le commerçant peut adjoindre à son fonds des éléments qui concourent à l’exploitation tels qu’un contrat de crédit-bail mobilier ou de crédit-bail immobilier.</a:t>
            </a:r>
            <a:endParaRPr lang="fr-FR" dirty="0"/>
          </a:p>
        </p:txBody>
      </p:sp>
    </p:spTree>
  </p:cSld>
  <p:clrMapOvr>
    <a:masterClrMapping/>
  </p:clrMapOvr>
</p:sld>
</file>

<file path=ppt/slides/slide3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Quels sont les éléments du fonds?</a:t>
            </a:r>
          </a:p>
          <a:p>
            <a:pPr algn="just"/>
            <a:r>
              <a:rPr lang="fr-FR" dirty="0" smtClean="0"/>
              <a:t>Ils sont de deux sortes:</a:t>
            </a:r>
          </a:p>
          <a:p>
            <a:pPr algn="just">
              <a:buFontTx/>
              <a:buChar char="-"/>
            </a:pPr>
            <a:r>
              <a:rPr lang="fr-FR" dirty="0" smtClean="0"/>
              <a:t>Les uns sont corporels: matériels et marchandises;</a:t>
            </a:r>
          </a:p>
          <a:p>
            <a:pPr algn="just">
              <a:buFontTx/>
              <a:buChar char="-"/>
            </a:pPr>
            <a:r>
              <a:rPr lang="fr-FR" dirty="0" smtClean="0"/>
              <a:t>Les autres sont incorporels: nom et enseigne.</a:t>
            </a:r>
            <a:endParaRPr lang="fr-FR" dirty="0"/>
          </a:p>
        </p:txBody>
      </p:sp>
    </p:spTree>
  </p:cSld>
  <p:clrMapOvr>
    <a:masterClrMapping/>
  </p:clrMapOvr>
</p:sld>
</file>

<file path=ppt/slides/slide3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A) Le local affecté au commerce</a:t>
            </a:r>
          </a:p>
          <a:p>
            <a:r>
              <a:rPr lang="fr-FR" dirty="0" smtClean="0"/>
              <a:t>Le local est un élément déterminant. </a:t>
            </a:r>
          </a:p>
          <a:p>
            <a:r>
              <a:rPr lang="fr-FR" dirty="0" smtClean="0"/>
              <a:t>La clientèle dépend souvent de l’emplacement du fonds ou de la nature de ses installations.</a:t>
            </a:r>
          </a:p>
          <a:p>
            <a:pPr>
              <a:buNone/>
            </a:pPr>
            <a:endParaRPr lang="fr-FR" dirty="0"/>
          </a:p>
        </p:txBody>
      </p:sp>
    </p:spTree>
  </p:cSld>
  <p:clrMapOvr>
    <a:masterClrMapping/>
  </p:clrMapOvr>
</p:sld>
</file>

<file path=ppt/slides/slide3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Cette importance varie suivant le genre de commerce. </a:t>
            </a:r>
          </a:p>
          <a:p>
            <a:r>
              <a:rPr lang="fr-FR" dirty="0" smtClean="0"/>
              <a:t>La clientèle dépend de l’emplacement  quant il s’agit de détaillants.</a:t>
            </a:r>
          </a:p>
          <a:p>
            <a:r>
              <a:rPr lang="fr-FR" dirty="0" smtClean="0"/>
              <a:t>Cet emplacement peut concerner la clientèle de toute une ville (cinéma) ou simplement d’un quartier (un garage), voire d’une rue (une épicerie).</a:t>
            </a:r>
            <a:endParaRPr lang="fr-FR" dirty="0"/>
          </a:p>
        </p:txBody>
      </p:sp>
    </p:spTree>
  </p:cSld>
  <p:clrMapOvr>
    <a:masterClrMapping/>
  </p:clrMapOvr>
</p:sld>
</file>

<file path=ppt/slides/slide3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B) Eléments incorporels</a:t>
            </a:r>
            <a:endParaRPr lang="fr-FR" b="1" dirty="0"/>
          </a:p>
        </p:txBody>
      </p:sp>
      <p:sp>
        <p:nvSpPr>
          <p:cNvPr id="3" name="Espace réservé du contenu 2"/>
          <p:cNvSpPr>
            <a:spLocks noGrp="1"/>
          </p:cNvSpPr>
          <p:nvPr>
            <p:ph idx="1"/>
          </p:nvPr>
        </p:nvSpPr>
        <p:spPr/>
        <p:txBody>
          <a:bodyPr/>
          <a:lstStyle/>
          <a:p>
            <a:pPr>
              <a:buNone/>
            </a:pPr>
            <a:endParaRPr lang="fr-FR" dirty="0" smtClean="0"/>
          </a:p>
          <a:p>
            <a:r>
              <a:rPr lang="fr-FR" b="1" dirty="0" smtClean="0"/>
              <a:t>Le nom et l’enseigne</a:t>
            </a:r>
          </a:p>
          <a:p>
            <a:r>
              <a:rPr lang="fr-FR" dirty="0" smtClean="0"/>
              <a:t>L’expression « nom commercial » désigne de façon générale toute appellation sous laquelle un commerçant personne physique ou morale, exerce son commerce.</a:t>
            </a:r>
            <a:endParaRPr lang="fr-FR" dirty="0"/>
          </a:p>
        </p:txBody>
      </p:sp>
    </p:spTree>
  </p:cSld>
  <p:clrMapOvr>
    <a:masterClrMapping/>
  </p:clrMapOvr>
</p:sld>
</file>

<file path=ppt/slides/slide3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L’enseigne est un signe extérieur qui permet d’individualiser un établissement et le signaler aux tiers.</a:t>
            </a:r>
          </a:p>
          <a:p>
            <a:pPr algn="just"/>
            <a:r>
              <a:rPr lang="fr-FR" dirty="0" smtClean="0"/>
              <a:t>Le nom commercial est cessible. C’est le siège d’un droit de propriété incorporelle. Sa valeur patrimoniale autorise les tiers, tel l’acheteur du fonds de commerce, à faire un usage commercial du patronyme du vendeur.</a:t>
            </a:r>
          </a:p>
          <a:p>
            <a:pPr algn="just"/>
            <a:endParaRPr lang="fr-FR" dirty="0"/>
          </a:p>
        </p:txBody>
      </p:sp>
    </p:spTree>
  </p:cSld>
  <p:clrMapOvr>
    <a:masterClrMapping/>
  </p:clrMapOvr>
</p:sld>
</file>

<file path=ppt/slides/slide3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Mais cet usage souffre de plusieurs restrictions: le nom commercial doit être suivi ou précédé d’une mention propre à éviter toute confusion, on lira ainsi « ancien maison X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b="1" dirty="0" smtClean="0"/>
              <a:t>Les personnes qui procèdent  de temps à autre à la vente d’un bien  pour le remplacer ou pour en consommer le prix, sont-elles des commerçants?</a:t>
            </a:r>
          </a:p>
        </p:txBody>
      </p:sp>
    </p:spTree>
  </p:cSld>
  <p:clrMapOvr>
    <a:masterClrMapping/>
  </p:clrMapOvr>
</p:sld>
</file>

<file path=ppt/slides/slide3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r>
              <a:rPr lang="fr-FR" dirty="0" smtClean="0"/>
              <a:t>L’enseigne peut être constituée par une dénomination de fantaisie (au bon marché, au chic) ou par un emblème (représenté par exemple, par un animal).</a:t>
            </a:r>
          </a:p>
          <a:p>
            <a:pPr algn="just"/>
            <a:r>
              <a:rPr lang="fr-FR" dirty="0" smtClean="0"/>
              <a:t>Le choix de l’enseigne est libre, mais cette liberté est limitée par les impératifs d’une concurrence déloyale, il n’est pas permis de choisir une enseigne créant la confusion avec une autre.</a:t>
            </a:r>
          </a:p>
          <a:p>
            <a:endParaRPr lang="fr-FR" dirty="0"/>
          </a:p>
        </p:txBody>
      </p:sp>
    </p:spTree>
  </p:cSld>
  <p:clrMapOvr>
    <a:masterClrMapping/>
  </p:clrMapOvr>
</p:sld>
</file>

<file path=ppt/slides/slide3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just"/>
            <a:r>
              <a:rPr lang="fr-FR" dirty="0" smtClean="0"/>
              <a:t>L’appréciation de la confusion oblige à considérer la notoriété de l’enseigne, son territoire et la nature des clientèles:</a:t>
            </a:r>
          </a:p>
          <a:p>
            <a:pPr algn="just"/>
            <a:r>
              <a:rPr lang="fr-FR" dirty="0" smtClean="0"/>
              <a:t>La sanction est civile: l’action en concurrence déloyale est une action en dommages-intérêts fondée sur l’article 84 D.O.C.</a:t>
            </a:r>
          </a:p>
          <a:p>
            <a:pPr algn="just"/>
            <a:r>
              <a:rPr lang="fr-FR" dirty="0" smtClean="0"/>
              <a:t>Une différence avec les atteintes aux monopoles d’exploitation (marques, brevets, dessins et modèles) qui réalisent des infractions pénales de contrefaçon.</a:t>
            </a:r>
          </a:p>
        </p:txBody>
      </p:sp>
    </p:spTree>
  </p:cSld>
  <p:clrMapOvr>
    <a:masterClrMapping/>
  </p:clrMapOvr>
</p:sld>
</file>

<file path=ppt/slides/slide3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C) Eléments corporels</a:t>
            </a:r>
            <a:endParaRPr lang="fr-FR" b="1" dirty="0"/>
          </a:p>
        </p:txBody>
      </p:sp>
      <p:sp>
        <p:nvSpPr>
          <p:cNvPr id="3" name="Espace réservé du contenu 2"/>
          <p:cNvSpPr>
            <a:spLocks noGrp="1"/>
          </p:cNvSpPr>
          <p:nvPr>
            <p:ph idx="1"/>
          </p:nvPr>
        </p:nvSpPr>
        <p:spPr/>
        <p:txBody>
          <a:bodyPr/>
          <a:lstStyle/>
          <a:p>
            <a:pPr>
              <a:buFont typeface="Arial" charset="0"/>
              <a:buChar char="•"/>
            </a:pPr>
            <a:r>
              <a:rPr lang="fr-FR" sz="4000" b="1" dirty="0" smtClean="0"/>
              <a:t>Matériels et outillages</a:t>
            </a:r>
          </a:p>
          <a:p>
            <a:pPr algn="just">
              <a:buFontTx/>
              <a:buChar char="-"/>
            </a:pPr>
            <a:r>
              <a:rPr lang="fr-FR" dirty="0" smtClean="0"/>
              <a:t>Ces deux mots ont le même sens. </a:t>
            </a:r>
          </a:p>
          <a:p>
            <a:pPr algn="just">
              <a:buFont typeface="Arial" charset="0"/>
              <a:buChar char="•"/>
            </a:pPr>
            <a:r>
              <a:rPr lang="fr-FR" dirty="0" smtClean="0"/>
              <a:t>Par matériels, on vise l’outillage comme les appareils de manutention ou les véhicules.</a:t>
            </a:r>
          </a:p>
          <a:p>
            <a:pPr algn="just">
              <a:buFont typeface="Arial" charset="0"/>
              <a:buChar char="•"/>
            </a:pPr>
            <a:r>
              <a:rPr lang="fr-FR" dirty="0" smtClean="0"/>
              <a:t>Ce matériel désigne les objets mobiliers servant à l’exploitation. Il a plus d’importance dans l’industrie que dans le commerce.</a:t>
            </a:r>
          </a:p>
          <a:p>
            <a:pPr algn="just">
              <a:buNone/>
            </a:pPr>
            <a:endParaRPr lang="fr-FR" dirty="0" smtClean="0"/>
          </a:p>
        </p:txBody>
      </p:sp>
    </p:spTree>
  </p:cSld>
  <p:clrMapOvr>
    <a:masterClrMapping/>
  </p:clrMapOvr>
</p:sld>
</file>

<file path=ppt/slides/slide3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r>
              <a:rPr lang="fr-FR" dirty="0" smtClean="0"/>
              <a:t>Il peut être compris dans le nantissement par stipulation expresse et il est frappé légalement du privilège du vendeur.</a:t>
            </a:r>
          </a:p>
          <a:p>
            <a:pPr algn="just"/>
            <a:r>
              <a:rPr lang="fr-FR" dirty="0" smtClean="0"/>
              <a:t>Cependant, lorsque le propriétaire est seulement locataire du matériel considéré; c’est l’hypothèse du leasing ou crédit-bail, le matériel n’est pas un élément du fonds de commerce.</a:t>
            </a:r>
          </a:p>
          <a:p>
            <a:pPr algn="just">
              <a:buNone/>
            </a:pPr>
            <a:r>
              <a:rPr lang="fr-FR" dirty="0" smtClean="0"/>
              <a:t> </a:t>
            </a:r>
            <a:endParaRPr lang="fr-FR" dirty="0"/>
          </a:p>
        </p:txBody>
      </p:sp>
    </p:spTree>
  </p:cSld>
  <p:clrMapOvr>
    <a:masterClrMapping/>
  </p:clrMapOvr>
</p:sld>
</file>

<file path=ppt/slides/slide3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Les marchandises</a:t>
            </a:r>
          </a:p>
          <a:p>
            <a:pPr algn="just"/>
            <a:r>
              <a:rPr lang="fr-FR" dirty="0" smtClean="0"/>
              <a:t>Ce sont tous les objets destinés à la vente. </a:t>
            </a:r>
          </a:p>
          <a:p>
            <a:pPr algn="just"/>
            <a:r>
              <a:rPr lang="fr-FR" dirty="0" smtClean="0"/>
              <a:t>Il importe de noter que, d’une part, la propriété du bien fabriqué peut avoir été transférée alors que ce bien est encore dans les locaux du commerçant en attendant que l’acheteur vienne en prendre livraison.</a:t>
            </a:r>
          </a:p>
        </p:txBody>
      </p:sp>
    </p:spTree>
  </p:cSld>
  <p:clrMapOvr>
    <a:masterClrMapping/>
  </p:clrMapOvr>
</p:sld>
</file>

<file path=ppt/slides/slide3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dirty="0" smtClean="0"/>
              <a:t>D’autre part, les matières premières peuvent appartenir encore à leur vendeur si celui-ci a inséré dans le contrat de vente une clause de réserve de propriété. Aux termes de cette clause, le vendeur demeure propriétaire jusqu’à l’entier paiement du prix. </a:t>
            </a:r>
          </a:p>
        </p:txBody>
      </p:sp>
    </p:spTree>
  </p:cSld>
  <p:clrMapOvr>
    <a:masterClrMapping/>
  </p:clrMapOvr>
</p:sld>
</file>

<file path=ppt/slides/slide3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En cas de faillite de l’acheteur, le propriétaire pourra récupérer la propriété de ces marchandises, mais à condition que ces marchandises n’aient pas été travaillées et incorporées à d’autres matières et que la clause de réserve ait été convenue et établie par écrit au moment de la livraison.</a:t>
            </a:r>
          </a:p>
          <a:p>
            <a:endParaRPr lang="fr-FR" dirty="0"/>
          </a:p>
        </p:txBody>
      </p:sp>
    </p:spTree>
  </p:cSld>
  <p:clrMapOvr>
    <a:masterClrMapping/>
  </p:clrMapOvr>
</p:sld>
</file>

<file path=ppt/slides/slide3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 3 – La nature juridique du fonds</a:t>
            </a:r>
            <a:endParaRPr lang="fr-FR" b="1" dirty="0"/>
          </a:p>
        </p:txBody>
      </p:sp>
      <p:sp>
        <p:nvSpPr>
          <p:cNvPr id="3" name="Espace réservé du contenu 2"/>
          <p:cNvSpPr>
            <a:spLocks noGrp="1"/>
          </p:cNvSpPr>
          <p:nvPr>
            <p:ph idx="1"/>
          </p:nvPr>
        </p:nvSpPr>
        <p:spPr/>
        <p:txBody>
          <a:bodyPr/>
          <a:lstStyle/>
          <a:p>
            <a:r>
              <a:rPr lang="fr-FR" b="1" dirty="0" smtClean="0"/>
              <a:t>Meuble incorporel</a:t>
            </a:r>
          </a:p>
          <a:p>
            <a:pPr algn="just"/>
            <a:r>
              <a:rPr lang="fr-FR" dirty="0" smtClean="0"/>
              <a:t>Le fonds est un ensemble d’éléments combinés en vue d’une destination commune: la création et l’accroissement d’une clientèle commerciale.</a:t>
            </a:r>
            <a:endParaRPr lang="fr-FR" dirty="0"/>
          </a:p>
        </p:txBody>
      </p:sp>
    </p:spTree>
  </p:cSld>
  <p:clrMapOvr>
    <a:masterClrMapping/>
  </p:clrMapOvr>
</p:sld>
</file>

<file path=ppt/slides/slide3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Section 2 – L’exploitation du fonds de commerce</a:t>
            </a:r>
            <a:endParaRPr lang="fr-FR" b="1" dirty="0"/>
          </a:p>
        </p:txBody>
      </p:sp>
      <p:sp>
        <p:nvSpPr>
          <p:cNvPr id="3" name="Espace réservé du contenu 2"/>
          <p:cNvSpPr>
            <a:spLocks noGrp="1"/>
          </p:cNvSpPr>
          <p:nvPr>
            <p:ph idx="1"/>
          </p:nvPr>
        </p:nvSpPr>
        <p:spPr/>
        <p:txBody>
          <a:bodyPr/>
          <a:lstStyle/>
          <a:p>
            <a:r>
              <a:rPr lang="fr-FR" dirty="0" smtClean="0"/>
              <a:t>Le fonds de commerce est exploité par son propriétaire;</a:t>
            </a:r>
          </a:p>
          <a:p>
            <a:endParaRPr lang="fr-FR" dirty="0" smtClean="0"/>
          </a:p>
          <a:p>
            <a:pPr>
              <a:buNone/>
            </a:pPr>
            <a:endParaRPr lang="fr-FR" dirty="0" smtClean="0"/>
          </a:p>
          <a:p>
            <a:r>
              <a:rPr lang="fr-FR" dirty="0" smtClean="0"/>
              <a:t>Mais son exploitation peut être séparée de la propriété.</a:t>
            </a:r>
            <a:endParaRPr lang="fr-FR" dirty="0"/>
          </a:p>
        </p:txBody>
      </p:sp>
    </p:spTree>
  </p:cSld>
  <p:clrMapOvr>
    <a:masterClrMapping/>
  </p:clrMapOvr>
</p:sld>
</file>

<file path=ppt/slides/slide3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1 – Exploitation du fonds par le propriétaire</a:t>
            </a:r>
            <a:endParaRPr lang="fr-FR" b="1" dirty="0"/>
          </a:p>
        </p:txBody>
      </p:sp>
      <p:sp>
        <p:nvSpPr>
          <p:cNvPr id="3" name="Espace réservé du contenu 2"/>
          <p:cNvSpPr>
            <a:spLocks noGrp="1"/>
          </p:cNvSpPr>
          <p:nvPr>
            <p:ph idx="1"/>
          </p:nvPr>
        </p:nvSpPr>
        <p:spPr/>
        <p:txBody>
          <a:bodyPr>
            <a:normAutofit fontScale="85000" lnSpcReduction="10000"/>
          </a:bodyPr>
          <a:lstStyle/>
          <a:p>
            <a:r>
              <a:rPr lang="fr-FR" b="1" dirty="0" smtClean="0"/>
              <a:t>1) Exploitation personnelle du fonds</a:t>
            </a:r>
          </a:p>
          <a:p>
            <a:endParaRPr lang="fr-FR" b="1" dirty="0" smtClean="0"/>
          </a:p>
          <a:p>
            <a:pPr algn="just"/>
            <a:r>
              <a:rPr lang="fr-FR" dirty="0" smtClean="0"/>
              <a:t>Elle doit être le fait d’un entrepreneur individuel, qui doit posséder à ce titre la qualité de commerçant.</a:t>
            </a:r>
          </a:p>
          <a:p>
            <a:pPr algn="just"/>
            <a:r>
              <a:rPr lang="fr-FR" dirty="0" smtClean="0"/>
              <a:t>S’il s’agit d’une société, qui possède la qualité de commerçant à raison de sa forme, ce sont les organes sociaux: gérant dans la société en nom collectif et dans la S.A.R.L, conseil d’administration ou directoire dans la société anonyme qui agissent en son nom et pour son propre compte.</a:t>
            </a:r>
          </a:p>
          <a:p>
            <a:endParaRPr lang="fr-FR"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Ces personnes ne sont pas des commerçants car l’intention de revendre révèle </a:t>
            </a:r>
            <a:r>
              <a:rPr lang="fr-FR" b="1" u="sng" dirty="0" smtClean="0"/>
              <a:t>un esprit de spéculation</a:t>
            </a:r>
            <a:r>
              <a:rPr lang="fr-FR" dirty="0" smtClean="0"/>
              <a:t> sur la différence de valeur entre les prix d’achat et de vente. Elle se traduit nécessairement par la recherche de bénéficie. Il doit animer l’esprit l’intention de revendre à la date de l’achat. </a:t>
            </a:r>
          </a:p>
          <a:p>
            <a:pPr algn="just"/>
            <a:endParaRPr lang="fr-FR" dirty="0" smtClean="0"/>
          </a:p>
          <a:p>
            <a:pPr>
              <a:buNone/>
            </a:pPr>
            <a:endParaRPr lang="fr-FR" dirty="0"/>
          </a:p>
        </p:txBody>
      </p:sp>
    </p:spTree>
  </p:cSld>
  <p:clrMapOvr>
    <a:masterClrMapping/>
  </p:clrMapOvr>
</p:sld>
</file>

<file path=ppt/slides/slide3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L’exploitation reste </a:t>
            </a:r>
            <a:r>
              <a:rPr lang="fr-FR" b="1" dirty="0" smtClean="0"/>
              <a:t>personnelle et directe </a:t>
            </a:r>
            <a:r>
              <a:rPr lang="fr-FR" dirty="0" smtClean="0"/>
              <a:t>lorsque le propriétaire le confie à un tiers, tel qu’un gérant salarié auquel il est lié par un contrat de travail ou même un gérant mandataire. </a:t>
            </a:r>
          </a:p>
          <a:p>
            <a:pPr algn="just"/>
            <a:r>
              <a:rPr lang="fr-FR" dirty="0" smtClean="0"/>
              <a:t>Dans ces deux hypothèses le gérant n’a pas la qualité de commerçant; il agit au nom et pour le compte du propriétaire du fonds. </a:t>
            </a:r>
            <a:endParaRPr lang="fr-FR" dirty="0"/>
          </a:p>
        </p:txBody>
      </p:sp>
    </p:spTree>
  </p:cSld>
  <p:clrMapOvr>
    <a:masterClrMapping/>
  </p:clrMapOvr>
</p:sld>
</file>

<file path=ppt/slides/slide3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2 – Exploitation du fonds par le gérant: la gérance libre</a:t>
            </a:r>
            <a:endParaRPr lang="fr-FR" b="1" dirty="0"/>
          </a:p>
        </p:txBody>
      </p:sp>
      <p:sp>
        <p:nvSpPr>
          <p:cNvPr id="3" name="Espace réservé du contenu 2"/>
          <p:cNvSpPr>
            <a:spLocks noGrp="1"/>
          </p:cNvSpPr>
          <p:nvPr>
            <p:ph idx="1"/>
          </p:nvPr>
        </p:nvSpPr>
        <p:spPr/>
        <p:txBody>
          <a:bodyPr/>
          <a:lstStyle/>
          <a:p>
            <a:pPr algn="just"/>
            <a:r>
              <a:rPr lang="fr-FR" dirty="0" smtClean="0"/>
              <a:t>En principe la propriété du fonds appartient à l’exploitant.</a:t>
            </a:r>
          </a:p>
          <a:p>
            <a:pPr algn="just"/>
            <a:r>
              <a:rPr lang="fr-FR" dirty="0" smtClean="0"/>
              <a:t>On peut supposer qu’un gérant exploite le fonds. Cette gérance porte le nom de gérance libre.</a:t>
            </a:r>
          </a:p>
          <a:p>
            <a:pPr algn="just">
              <a:buNone/>
            </a:pPr>
            <a:endParaRPr lang="fr-FR" dirty="0" smtClean="0"/>
          </a:p>
        </p:txBody>
      </p:sp>
    </p:spTree>
  </p:cSld>
  <p:clrMapOvr>
    <a:masterClrMapping/>
  </p:clrMapOvr>
</p:sld>
</file>

<file path=ppt/slides/slide3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1) Nature de la gérance libre</a:t>
            </a:r>
            <a:endParaRPr lang="fr-FR" b="1" dirty="0"/>
          </a:p>
        </p:txBody>
      </p:sp>
      <p:sp>
        <p:nvSpPr>
          <p:cNvPr id="3" name="Espace réservé du contenu 2"/>
          <p:cNvSpPr>
            <a:spLocks noGrp="1"/>
          </p:cNvSpPr>
          <p:nvPr>
            <p:ph idx="1"/>
          </p:nvPr>
        </p:nvSpPr>
        <p:spPr/>
        <p:txBody>
          <a:bodyPr/>
          <a:lstStyle/>
          <a:p>
            <a:pPr algn="just"/>
            <a:r>
              <a:rPr lang="fr-FR" dirty="0" smtClean="0"/>
              <a:t>A la différence du gérant salarié du fonds de commerce, qui n’est qu’un simple employé, le gérant libre est un locataire qui exploite le fonds pour son compte moyennant un loyer versé au propriétaire du fonds.</a:t>
            </a:r>
          </a:p>
          <a:p>
            <a:pPr algn="just"/>
            <a:r>
              <a:rPr lang="fr-FR" dirty="0" smtClean="0"/>
              <a:t>L’exploitant devient commerçant, tandis que le propriétaire, qualifie de bailleur de fonds par la loi, cesse d’avoir cette qualité.</a:t>
            </a:r>
            <a:endParaRPr lang="fr-FR" dirty="0"/>
          </a:p>
        </p:txBody>
      </p:sp>
    </p:spTree>
  </p:cSld>
  <p:clrMapOvr>
    <a:masterClrMapping/>
  </p:clrMapOvr>
</p:sld>
</file>

<file path=ppt/slides/slide3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A) Conditions de la gérance libre</a:t>
            </a:r>
            <a:endParaRPr lang="fr-FR" b="1" dirty="0"/>
          </a:p>
        </p:txBody>
      </p:sp>
      <p:sp>
        <p:nvSpPr>
          <p:cNvPr id="3" name="Espace réservé du contenu 2"/>
          <p:cNvSpPr>
            <a:spLocks noGrp="1"/>
          </p:cNvSpPr>
          <p:nvPr>
            <p:ph idx="1"/>
          </p:nvPr>
        </p:nvSpPr>
        <p:spPr/>
        <p:txBody>
          <a:bodyPr/>
          <a:lstStyle/>
          <a:p>
            <a:r>
              <a:rPr lang="fr-FR" b="1" dirty="0" smtClean="0"/>
              <a:t>Fonds susceptibles d’être loués</a:t>
            </a:r>
          </a:p>
          <a:p>
            <a:pPr algn="just"/>
            <a:r>
              <a:rPr lang="fr-FR" dirty="0" smtClean="0"/>
              <a:t>Le contrat de gérance peut être passé en principe pour tout fonds de commerce.</a:t>
            </a:r>
          </a:p>
          <a:p>
            <a:pPr algn="just"/>
            <a:r>
              <a:rPr lang="fr-FR" dirty="0" smtClean="0"/>
              <a:t>La location libre est valablement consentie par le propriétaire ou l’exploitant du fonds. Le locataire gérant a l’autorisation de sous-louer.</a:t>
            </a:r>
            <a:endParaRPr lang="fr-FR" dirty="0"/>
          </a:p>
        </p:txBody>
      </p:sp>
    </p:spTree>
  </p:cSld>
  <p:clrMapOvr>
    <a:masterClrMapping/>
  </p:clrMapOvr>
</p:sld>
</file>

<file path=ppt/slides/slide3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B – Mesures de publicité</a:t>
            </a:r>
            <a:endParaRPr lang="fr-FR" b="1" dirty="0"/>
          </a:p>
        </p:txBody>
      </p:sp>
      <p:sp>
        <p:nvSpPr>
          <p:cNvPr id="3" name="Espace réservé du contenu 2"/>
          <p:cNvSpPr>
            <a:spLocks noGrp="1"/>
          </p:cNvSpPr>
          <p:nvPr>
            <p:ph idx="1"/>
          </p:nvPr>
        </p:nvSpPr>
        <p:spPr/>
        <p:txBody>
          <a:bodyPr/>
          <a:lstStyle/>
          <a:p>
            <a:pPr algn="just"/>
            <a:r>
              <a:rPr lang="fr-FR" dirty="0" smtClean="0"/>
              <a:t>Tout contrat de gérance libre est publié  dans la quinzaine de sa date, sous forme d’extrait, au Bulletin officiel et dans un journal d’annonces légales (art. 153, al. 2).</a:t>
            </a:r>
          </a:p>
          <a:p>
            <a:pPr algn="just"/>
            <a:r>
              <a:rPr lang="fr-FR" dirty="0" smtClean="0"/>
              <a:t>La fin de la location doit également être publiée.</a:t>
            </a:r>
            <a:endParaRPr lang="fr-FR" dirty="0"/>
          </a:p>
        </p:txBody>
      </p:sp>
    </p:spTree>
  </p:cSld>
  <p:clrMapOvr>
    <a:masterClrMapping/>
  </p:clrMapOvr>
</p:sld>
</file>

<file path=ppt/slides/slide3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2) Effets de la gérance libre</a:t>
            </a:r>
            <a:endParaRPr lang="fr-FR" b="1" dirty="0"/>
          </a:p>
        </p:txBody>
      </p:sp>
      <p:sp>
        <p:nvSpPr>
          <p:cNvPr id="3" name="Espace réservé du contenu 2"/>
          <p:cNvSpPr>
            <a:spLocks noGrp="1"/>
          </p:cNvSpPr>
          <p:nvPr>
            <p:ph idx="1"/>
          </p:nvPr>
        </p:nvSpPr>
        <p:spPr/>
        <p:txBody>
          <a:bodyPr/>
          <a:lstStyle/>
          <a:p>
            <a:r>
              <a:rPr lang="fr-FR" b="1" dirty="0" smtClean="0"/>
              <a:t>A) Effets sur le statut des parties</a:t>
            </a:r>
          </a:p>
          <a:p>
            <a:endParaRPr lang="fr-FR" b="1" dirty="0" smtClean="0"/>
          </a:p>
          <a:p>
            <a:pPr algn="just"/>
            <a:r>
              <a:rPr lang="fr-FR" dirty="0" smtClean="0"/>
              <a:t>D’abord, le loueur, dans la plupart des cas, était commerçant et il cesse de l’être du fait de la mise en gérance-libre.</a:t>
            </a:r>
          </a:p>
          <a:p>
            <a:pPr algn="just"/>
            <a:r>
              <a:rPr lang="fr-FR" dirty="0" smtClean="0"/>
              <a:t>Son rôle est devenu passif, il perçoit des loyers et ne participe plus à l’exploitation du fonds.</a:t>
            </a:r>
            <a:endParaRPr lang="fr-FR" dirty="0"/>
          </a:p>
        </p:txBody>
      </p:sp>
    </p:spTree>
  </p:cSld>
  <p:clrMapOvr>
    <a:masterClrMapping/>
  </p:clrMapOvr>
</p:sld>
</file>

<file path=ppt/slides/slide3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algn="just"/>
            <a:r>
              <a:rPr lang="fr-FR" dirty="0" smtClean="0"/>
              <a:t>Quant au locataire-gérant, il exploite le fonds à ses risques et périls. </a:t>
            </a:r>
          </a:p>
          <a:p>
            <a:pPr algn="just">
              <a:buNone/>
            </a:pPr>
            <a:endParaRPr lang="fr-FR" dirty="0" smtClean="0"/>
          </a:p>
          <a:p>
            <a:pPr algn="just"/>
            <a:r>
              <a:rPr lang="fr-FR" b="1" dirty="0" smtClean="0"/>
              <a:t>B) Effets sur les dettes d’exploitation</a:t>
            </a:r>
          </a:p>
          <a:p>
            <a:pPr algn="just"/>
            <a:r>
              <a:rPr lang="fr-FR" dirty="0" smtClean="0"/>
              <a:t>Au moment de la location, les dettes du bailleur afférentes à l’exploitation du fonds peuvent être déclarées immédiatement exigibles par le tribunal du ressort du fonds, s’il estime que la location met en péril leur recouvrement.</a:t>
            </a:r>
            <a:endParaRPr lang="fr-FR" dirty="0"/>
          </a:p>
        </p:txBody>
      </p:sp>
    </p:spTree>
  </p:cSld>
  <p:clrMapOvr>
    <a:masterClrMapping/>
  </p:clrMapOvr>
</p:sld>
</file>

<file path=ppt/slides/slide3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L’action en déchéance du terme doit être introduite par le créancier intéressé dans les trois mois de l’exécution des formalités de publicité de la location au bulletin officiel, à peine de forclusion.</a:t>
            </a:r>
          </a:p>
        </p:txBody>
      </p:sp>
    </p:spTree>
  </p:cSld>
  <p:clrMapOvr>
    <a:masterClrMapping/>
  </p:clrMapOvr>
</p:sld>
</file>

<file path=ppt/slides/slide3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algn="just"/>
            <a:r>
              <a:rPr lang="fr-FR" b="1" dirty="0" smtClean="0"/>
              <a:t>C) Responsabilité du bailleur en début de contrat</a:t>
            </a:r>
          </a:p>
          <a:p>
            <a:pPr algn="just"/>
            <a:endParaRPr lang="fr-FR" b="1" dirty="0" smtClean="0"/>
          </a:p>
          <a:p>
            <a:pPr algn="just"/>
            <a:r>
              <a:rPr lang="fr-FR" dirty="0" smtClean="0"/>
              <a:t>Le Code de commerce admet la responsabilité solidaire du bailleur et du gérant pour les dettes contractées par ce dernier à l’occasion de l’exploitation du fonds jusqu’à la publication du contrat de gérance libre et pendant un délai de six mois à compter de cette publication.</a:t>
            </a:r>
          </a:p>
          <a:p>
            <a:pPr>
              <a:buNone/>
            </a:pPr>
            <a:endParaRPr lang="fr-FR" dirty="0"/>
          </a:p>
        </p:txBody>
      </p:sp>
    </p:spTree>
  </p:cSld>
  <p:clrMapOvr>
    <a:masterClrMapping/>
  </p:clrMapOvr>
</p:sld>
</file>

<file path=ppt/slides/slide3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Cette obligation solidaire du bailleur au passif commercial constitue pour les créanciers concernés une garantie. Elle se justifie par l’idée que les fournisseurs qui traitent avec le gérant peuvent ignorer sa véritable qualité, croire qu’il est le propriétaire du fonds ou bien le préposé de celui-ci.</a:t>
            </a:r>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b="1" dirty="0" smtClean="0"/>
              <a:t>§. 2 -  Locations de biens</a:t>
            </a:r>
          </a:p>
          <a:p>
            <a:pPr>
              <a:buNone/>
            </a:pPr>
            <a:endParaRPr lang="fr-FR" b="1" dirty="0" smtClean="0"/>
          </a:p>
          <a:p>
            <a:pPr algn="just"/>
            <a:r>
              <a:rPr lang="fr-FR" dirty="0" smtClean="0"/>
              <a:t>L’alinéa 1 de l’article 6 CC  fait mention de  l’achat  des meubles en vue de les louer.</a:t>
            </a:r>
          </a:p>
          <a:p>
            <a:r>
              <a:rPr lang="fr-FR" dirty="0" smtClean="0"/>
              <a:t>L’al. 2 vise la location de meubles corporels ou incorporels en vue de leurs sous-location.</a:t>
            </a:r>
          </a:p>
          <a:p>
            <a:pPr algn="just">
              <a:buNone/>
            </a:pPr>
            <a:endParaRPr lang="fr-FR" dirty="0" smtClean="0"/>
          </a:p>
        </p:txBody>
      </p:sp>
    </p:spTree>
  </p:cSld>
  <p:clrMapOvr>
    <a:masterClrMapping/>
  </p:clrMapOvr>
</p:sld>
</file>

<file path=ppt/slides/slide3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Section 3 – opérations relatives au fonds de commerce</a:t>
            </a:r>
            <a:endParaRPr lang="fr-FR" b="1" dirty="0"/>
          </a:p>
        </p:txBody>
      </p:sp>
      <p:sp>
        <p:nvSpPr>
          <p:cNvPr id="3" name="Espace réservé du contenu 2"/>
          <p:cNvSpPr>
            <a:spLocks noGrp="1"/>
          </p:cNvSpPr>
          <p:nvPr>
            <p:ph idx="1"/>
          </p:nvPr>
        </p:nvSpPr>
        <p:spPr/>
        <p:txBody>
          <a:bodyPr/>
          <a:lstStyle/>
          <a:p>
            <a:r>
              <a:rPr lang="fr-FR" dirty="0" smtClean="0"/>
              <a:t>Le fonds de commerce peut être l’objet de:</a:t>
            </a:r>
          </a:p>
          <a:p>
            <a:pPr>
              <a:buFontTx/>
              <a:buChar char="-"/>
            </a:pPr>
            <a:r>
              <a:rPr lang="fr-FR" dirty="0" smtClean="0"/>
              <a:t>vente;</a:t>
            </a:r>
          </a:p>
          <a:p>
            <a:pPr>
              <a:buFontTx/>
              <a:buChar char="-"/>
            </a:pPr>
            <a:endParaRPr lang="fr-FR" dirty="0" smtClean="0"/>
          </a:p>
          <a:p>
            <a:pPr>
              <a:buFontTx/>
              <a:buChar char="-"/>
            </a:pPr>
            <a:r>
              <a:rPr lang="fr-FR" dirty="0" smtClean="0"/>
              <a:t>L’apport en société;</a:t>
            </a:r>
          </a:p>
          <a:p>
            <a:pPr>
              <a:buFontTx/>
              <a:buChar char="-"/>
            </a:pPr>
            <a:endParaRPr lang="fr-FR" dirty="0" smtClean="0"/>
          </a:p>
          <a:p>
            <a:pPr>
              <a:buFontTx/>
              <a:buChar char="-"/>
            </a:pPr>
            <a:r>
              <a:rPr lang="fr-FR" dirty="0" smtClean="0"/>
              <a:t>Le nantissement.</a:t>
            </a:r>
          </a:p>
          <a:p>
            <a:pPr>
              <a:buFontTx/>
              <a:buChar char="-"/>
            </a:pPr>
            <a:endParaRPr lang="fr-FR" dirty="0" smtClean="0"/>
          </a:p>
          <a:p>
            <a:pPr>
              <a:buFontTx/>
              <a:buChar char="-"/>
            </a:pPr>
            <a:endParaRPr lang="fr-FR" dirty="0" smtClean="0"/>
          </a:p>
        </p:txBody>
      </p:sp>
    </p:spTree>
  </p:cSld>
  <p:clrMapOvr>
    <a:masterClrMapping/>
  </p:clrMapOvr>
</p:sld>
</file>

<file path=ppt/slides/slide3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1 – La vente du fonds de commerce</a:t>
            </a:r>
            <a:endParaRPr lang="fr-FR" b="1" dirty="0"/>
          </a:p>
        </p:txBody>
      </p:sp>
      <p:sp>
        <p:nvSpPr>
          <p:cNvPr id="3" name="Espace réservé du contenu 2"/>
          <p:cNvSpPr>
            <a:spLocks noGrp="1"/>
          </p:cNvSpPr>
          <p:nvPr>
            <p:ph idx="1"/>
          </p:nvPr>
        </p:nvSpPr>
        <p:spPr/>
        <p:txBody>
          <a:bodyPr/>
          <a:lstStyle/>
          <a:p>
            <a:r>
              <a:rPr lang="fr-FR" dirty="0" smtClean="0"/>
              <a:t>Le fonds de commerce étant soumis à un formalisme dont l’objectif principal est:</a:t>
            </a:r>
          </a:p>
          <a:p>
            <a:pPr>
              <a:buFontTx/>
              <a:buChar char="-"/>
            </a:pPr>
            <a:r>
              <a:rPr lang="fr-FR" dirty="0" smtClean="0"/>
              <a:t>La protection des parties à la vente;</a:t>
            </a:r>
          </a:p>
          <a:p>
            <a:pPr>
              <a:buNone/>
            </a:pPr>
            <a:endParaRPr lang="fr-FR" dirty="0" smtClean="0"/>
          </a:p>
          <a:p>
            <a:pPr>
              <a:buNone/>
            </a:pPr>
            <a:endParaRPr lang="fr-FR" dirty="0" smtClean="0"/>
          </a:p>
          <a:p>
            <a:pPr>
              <a:buFontTx/>
              <a:buChar char="-"/>
            </a:pPr>
            <a:r>
              <a:rPr lang="fr-FR" dirty="0" smtClean="0"/>
              <a:t>La protection des tiers.</a:t>
            </a:r>
            <a:endParaRPr lang="fr-FR" dirty="0"/>
          </a:p>
        </p:txBody>
      </p:sp>
    </p:spTree>
  </p:cSld>
  <p:clrMapOvr>
    <a:masterClrMapping/>
  </p:clrMapOvr>
</p:sld>
</file>

<file path=ppt/slides/slide3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A) Protection des parties</a:t>
            </a:r>
            <a:endParaRPr lang="fr-FR" b="1" dirty="0"/>
          </a:p>
        </p:txBody>
      </p:sp>
      <p:sp>
        <p:nvSpPr>
          <p:cNvPr id="3" name="Espace réservé du contenu 2"/>
          <p:cNvSpPr>
            <a:spLocks noGrp="1"/>
          </p:cNvSpPr>
          <p:nvPr>
            <p:ph idx="1"/>
          </p:nvPr>
        </p:nvSpPr>
        <p:spPr/>
        <p:txBody>
          <a:bodyPr/>
          <a:lstStyle/>
          <a:p>
            <a:pPr algn="just"/>
            <a:endParaRPr lang="fr-FR" b="1" dirty="0" smtClean="0"/>
          </a:p>
          <a:p>
            <a:pPr algn="just"/>
            <a:r>
              <a:rPr lang="fr-FR" b="1" dirty="0" smtClean="0"/>
              <a:t>N.B.</a:t>
            </a:r>
          </a:p>
          <a:p>
            <a:pPr algn="just"/>
            <a:r>
              <a:rPr lang="fr-FR" b="1" dirty="0" smtClean="0"/>
              <a:t>La vente du fonds de commerce doit être considéré comme un acte de commerce à raison de l’objet du contrat.</a:t>
            </a:r>
            <a:endParaRPr lang="fr-FR" b="1" dirty="0"/>
          </a:p>
        </p:txBody>
      </p:sp>
    </p:spTree>
  </p:cSld>
  <p:clrMapOvr>
    <a:masterClrMapping/>
  </p:clrMapOvr>
</p:sld>
</file>

<file path=ppt/slides/slide3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a) Condition de formation du contrat</a:t>
            </a:r>
            <a:endParaRPr lang="fr-FR" b="1" dirty="0"/>
          </a:p>
        </p:txBody>
      </p:sp>
      <p:sp>
        <p:nvSpPr>
          <p:cNvPr id="3" name="Espace réservé du contenu 2"/>
          <p:cNvSpPr>
            <a:spLocks noGrp="1"/>
          </p:cNvSpPr>
          <p:nvPr>
            <p:ph idx="1"/>
          </p:nvPr>
        </p:nvSpPr>
        <p:spPr/>
        <p:txBody>
          <a:bodyPr/>
          <a:lstStyle/>
          <a:p>
            <a:pPr>
              <a:buFontTx/>
              <a:buChar char="-"/>
            </a:pPr>
            <a:r>
              <a:rPr lang="fr-FR" b="1" dirty="0" smtClean="0"/>
              <a:t>Consentement;</a:t>
            </a:r>
          </a:p>
          <a:p>
            <a:pPr>
              <a:buFontTx/>
              <a:buChar char="-"/>
            </a:pPr>
            <a:endParaRPr lang="fr-FR" b="1" dirty="0" smtClean="0"/>
          </a:p>
          <a:p>
            <a:pPr>
              <a:buFontTx/>
              <a:buChar char="-"/>
            </a:pPr>
            <a:r>
              <a:rPr lang="fr-FR" b="1" dirty="0" smtClean="0"/>
              <a:t>Capacité;</a:t>
            </a:r>
          </a:p>
          <a:p>
            <a:pPr>
              <a:buFontTx/>
              <a:buChar char="-"/>
            </a:pPr>
            <a:endParaRPr lang="fr-FR" b="1" dirty="0" smtClean="0"/>
          </a:p>
          <a:p>
            <a:pPr>
              <a:buFontTx/>
              <a:buChar char="-"/>
            </a:pPr>
            <a:r>
              <a:rPr lang="fr-FR" b="1" dirty="0" smtClean="0"/>
              <a:t>Objet;</a:t>
            </a:r>
          </a:p>
          <a:p>
            <a:pPr>
              <a:buFontTx/>
              <a:buChar char="-"/>
            </a:pPr>
            <a:endParaRPr lang="fr-FR" b="1" dirty="0" smtClean="0"/>
          </a:p>
          <a:p>
            <a:pPr>
              <a:buFontTx/>
              <a:buChar char="-"/>
            </a:pPr>
            <a:r>
              <a:rPr lang="fr-FR" b="1" dirty="0" smtClean="0"/>
              <a:t>Et cause.</a:t>
            </a:r>
            <a:endParaRPr lang="fr-FR" b="1" dirty="0"/>
          </a:p>
        </p:txBody>
      </p:sp>
    </p:spTree>
  </p:cSld>
  <p:clrMapOvr>
    <a:masterClrMapping/>
  </p:clrMapOvr>
</p:sld>
</file>

<file path=ppt/slides/slide3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1°) consentement</a:t>
            </a:r>
            <a:endParaRPr lang="fr-FR" b="1" dirty="0"/>
          </a:p>
        </p:txBody>
      </p:sp>
      <p:sp>
        <p:nvSpPr>
          <p:cNvPr id="3" name="Espace réservé du contenu 2"/>
          <p:cNvSpPr>
            <a:spLocks noGrp="1"/>
          </p:cNvSpPr>
          <p:nvPr>
            <p:ph idx="1"/>
          </p:nvPr>
        </p:nvSpPr>
        <p:spPr/>
        <p:txBody>
          <a:bodyPr>
            <a:normAutofit lnSpcReduction="10000"/>
          </a:bodyPr>
          <a:lstStyle/>
          <a:p>
            <a:r>
              <a:rPr lang="fr-FR" dirty="0" smtClean="0"/>
              <a:t>Le vice peut résulter de:</a:t>
            </a:r>
          </a:p>
          <a:p>
            <a:pPr>
              <a:buFontTx/>
              <a:buChar char="-"/>
            </a:pPr>
            <a:r>
              <a:rPr lang="fr-FR" dirty="0" smtClean="0"/>
              <a:t>l’erreur;</a:t>
            </a:r>
          </a:p>
          <a:p>
            <a:pPr>
              <a:buFontTx/>
              <a:buChar char="-"/>
            </a:pPr>
            <a:endParaRPr lang="fr-FR" dirty="0" smtClean="0"/>
          </a:p>
          <a:p>
            <a:pPr>
              <a:buFontTx/>
              <a:buChar char="-"/>
            </a:pPr>
            <a:r>
              <a:rPr lang="fr-FR" dirty="0" smtClean="0"/>
              <a:t>Du dol;</a:t>
            </a:r>
          </a:p>
          <a:p>
            <a:pPr>
              <a:buFontTx/>
              <a:buChar char="-"/>
            </a:pPr>
            <a:endParaRPr lang="fr-FR" dirty="0" smtClean="0"/>
          </a:p>
          <a:p>
            <a:pPr>
              <a:buFontTx/>
              <a:buChar char="-"/>
            </a:pPr>
            <a:r>
              <a:rPr lang="fr-FR" dirty="0" smtClean="0"/>
              <a:t>De la violence;</a:t>
            </a:r>
          </a:p>
          <a:p>
            <a:pPr>
              <a:buFontTx/>
              <a:buChar char="-"/>
            </a:pPr>
            <a:endParaRPr lang="fr-FR" dirty="0" smtClean="0"/>
          </a:p>
          <a:p>
            <a:pPr>
              <a:buFontTx/>
              <a:buChar char="-"/>
            </a:pPr>
            <a:r>
              <a:rPr lang="fr-FR" dirty="0" smtClean="0"/>
              <a:t>Ou de la lésion.</a:t>
            </a:r>
            <a:endParaRPr lang="fr-FR" dirty="0"/>
          </a:p>
        </p:txBody>
      </p:sp>
    </p:spTree>
  </p:cSld>
  <p:clrMapOvr>
    <a:masterClrMapping/>
  </p:clrMapOvr>
</p:sld>
</file>

<file path=ppt/slides/slide3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just"/>
            <a:r>
              <a:rPr lang="fr-FR" b="1" dirty="0" smtClean="0"/>
              <a:t>L’objet du contrat, </a:t>
            </a:r>
            <a:r>
              <a:rPr lang="fr-FR" dirty="0" smtClean="0"/>
              <a:t>étant une propriété incorporelle, c’est-à-dire un droit de clientèle, il est facile de se tromper ou de se laisser tromper sur l’importance de cette clientèle.</a:t>
            </a:r>
          </a:p>
          <a:p>
            <a:pPr algn="just"/>
            <a:r>
              <a:rPr lang="fr-FR" b="1" dirty="0" smtClean="0"/>
              <a:t>Ainsi l’erreur, </a:t>
            </a:r>
            <a:r>
              <a:rPr lang="fr-FR" dirty="0" smtClean="0"/>
              <a:t>sur la valeur du fonds est prise en considération par le législateur qui accorde une réduction du prix de vente lorsque des mentions sur l’acte de vente sont inexacte, ou inexistante.</a:t>
            </a:r>
          </a:p>
          <a:p>
            <a:pPr algn="just"/>
            <a:r>
              <a:rPr lang="fr-FR" b="1" dirty="0" smtClean="0"/>
              <a:t>Ex. l’indication d’un privilège ou d’un nantissement pris sur le fonds.</a:t>
            </a:r>
            <a:endParaRPr lang="fr-FR" b="1" dirty="0"/>
          </a:p>
        </p:txBody>
      </p:sp>
    </p:spTree>
  </p:cSld>
  <p:clrMapOvr>
    <a:masterClrMapping/>
  </p:clrMapOvr>
</p:sld>
</file>

<file path=ppt/slides/slide3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 dol est constitué dans ce cas d’une simple réticence. En effet, la loi fait obligation au vendeur de renseigner l’acquéreur sur certains points.</a:t>
            </a:r>
          </a:p>
          <a:p>
            <a:pPr algn="just"/>
            <a:r>
              <a:rPr lang="fr-FR" dirty="0" smtClean="0"/>
              <a:t>Le code admet indirectement la lésion comme vice de consentement.</a:t>
            </a:r>
          </a:p>
          <a:p>
            <a:pPr algn="just"/>
            <a:r>
              <a:rPr lang="fr-FR" dirty="0" smtClean="0"/>
              <a:t>Quant à la capacité, elle s’apprécie du côté du vendeur et de l’acheteur.</a:t>
            </a:r>
            <a:endParaRPr lang="fr-FR" dirty="0"/>
          </a:p>
        </p:txBody>
      </p:sp>
    </p:spTree>
  </p:cSld>
  <p:clrMapOvr>
    <a:masterClrMapping/>
  </p:clrMapOvr>
</p:sld>
</file>

<file path=ppt/slides/slide3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Quant à l’objet, il est composé de deux éléments: le fonds et le prix.</a:t>
            </a:r>
          </a:p>
          <a:p>
            <a:pPr algn="just"/>
            <a:r>
              <a:rPr lang="fr-FR" dirty="0" smtClean="0"/>
              <a:t>Quant à la cause, c’est le motif de la vente, c’est sa conformité à l’ordre public et aux bonnes mœurs qui doit être vérifiée. </a:t>
            </a:r>
            <a:endParaRPr lang="fr-FR" dirty="0"/>
          </a:p>
        </p:txBody>
      </p:sp>
    </p:spTree>
  </p:cSld>
  <p:clrMapOvr>
    <a:masterClrMapping/>
  </p:clrMapOvr>
</p:sld>
</file>

<file path=ppt/slides/slide3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 prix de vente</a:t>
            </a:r>
            <a:endParaRPr lang="fr-FR" b="1" dirty="0"/>
          </a:p>
        </p:txBody>
      </p:sp>
      <p:sp>
        <p:nvSpPr>
          <p:cNvPr id="3" name="Espace réservé du contenu 2"/>
          <p:cNvSpPr>
            <a:spLocks noGrp="1"/>
          </p:cNvSpPr>
          <p:nvPr>
            <p:ph idx="1"/>
          </p:nvPr>
        </p:nvSpPr>
        <p:spPr/>
        <p:txBody>
          <a:bodyPr/>
          <a:lstStyle/>
          <a:p>
            <a:pPr algn="just"/>
            <a:r>
              <a:rPr lang="fr-FR" dirty="0" smtClean="0"/>
              <a:t>Il résulte de la négociation entre les parties.</a:t>
            </a:r>
          </a:p>
          <a:p>
            <a:pPr algn="just"/>
            <a:r>
              <a:rPr lang="fr-FR" dirty="0" smtClean="0"/>
              <a:t>Le prix peut être global;</a:t>
            </a:r>
          </a:p>
          <a:p>
            <a:pPr algn="just"/>
            <a:r>
              <a:rPr lang="fr-FR" dirty="0" smtClean="0"/>
              <a:t>Mais s’il n’est pas payé au comptant, il faut, pour la conservation du privilège du vendeur, et donc des droits des créanciers de ce vendeur, fixer trois prix différents pour les éléments incorporels, pour le matériel et pour les marchandises.</a:t>
            </a:r>
            <a:endParaRPr lang="fr-FR" dirty="0"/>
          </a:p>
        </p:txBody>
      </p:sp>
    </p:spTree>
  </p:cSld>
  <p:clrMapOvr>
    <a:masterClrMapping/>
  </p:clrMapOvr>
</p:sld>
</file>

<file path=ppt/slides/slide3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 prix est déterminé ou déterminable, mais il suscite des difficultés au regard de son caractère sincère.</a:t>
            </a:r>
            <a:endParaRPr lang="fr-F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b="1" dirty="0" smtClean="0"/>
              <a:t>A) Achat de biens meubles en vue de les louer</a:t>
            </a:r>
          </a:p>
          <a:p>
            <a:pPr algn="just"/>
            <a:r>
              <a:rPr lang="fr-FR" dirty="0" smtClean="0"/>
              <a:t>Les entreprises de locations de mobiliers, d’ustensiles de cuisine, de vêtements et de bijoux;</a:t>
            </a:r>
          </a:p>
          <a:p>
            <a:pPr algn="just"/>
            <a:r>
              <a:rPr lang="fr-FR" dirty="0" smtClean="0"/>
              <a:t>La location de voitures de tourisme et de véhicules de transport de marchandises, du matériels techniques audio-visuel.</a:t>
            </a:r>
          </a:p>
          <a:p>
            <a:endParaRPr lang="fr-FR" dirty="0"/>
          </a:p>
        </p:txBody>
      </p:sp>
    </p:spTree>
  </p:cSld>
  <p:clrMapOvr>
    <a:masterClrMapping/>
  </p:clrMapOvr>
</p:sld>
</file>

<file path=ppt/slides/slide3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formes de la vente</a:t>
            </a:r>
            <a:endParaRPr lang="fr-FR" dirty="0"/>
          </a:p>
        </p:txBody>
      </p:sp>
      <p:sp>
        <p:nvSpPr>
          <p:cNvPr id="3" name="Espace réservé du contenu 2"/>
          <p:cNvSpPr>
            <a:spLocks noGrp="1"/>
          </p:cNvSpPr>
          <p:nvPr>
            <p:ph idx="1"/>
          </p:nvPr>
        </p:nvSpPr>
        <p:spPr/>
        <p:txBody>
          <a:bodyPr>
            <a:normAutofit fontScale="92500"/>
          </a:bodyPr>
          <a:lstStyle/>
          <a:p>
            <a:pPr algn="just"/>
            <a:r>
              <a:rPr lang="fr-FR" dirty="0" smtClean="0"/>
              <a:t>La vente est un contrat consensuel.</a:t>
            </a:r>
          </a:p>
          <a:p>
            <a:pPr algn="just"/>
            <a:r>
              <a:rPr lang="fr-FR" dirty="0" smtClean="0"/>
              <a:t>La vente commerciale peut être prouvée par tous modes de preuve.</a:t>
            </a:r>
          </a:p>
          <a:p>
            <a:pPr algn="just"/>
            <a:r>
              <a:rPr lang="fr-FR" dirty="0" smtClean="0"/>
              <a:t>La rédaction d’un acte est indispensable pour la formation du contrat.</a:t>
            </a:r>
          </a:p>
          <a:p>
            <a:pPr algn="just"/>
            <a:r>
              <a:rPr lang="fr-FR" dirty="0" smtClean="0"/>
              <a:t>Cette disposition est sanctionnée par une nullité relative car elle ne peut être demandée que par l’acquéreur et dans le délai relativement court d’une année à compter de la date de l’acte.</a:t>
            </a:r>
          </a:p>
        </p:txBody>
      </p:sp>
    </p:spTree>
  </p:cSld>
  <p:clrMapOvr>
    <a:masterClrMapping/>
  </p:clrMapOvr>
</p:sld>
</file>

<file path=ppt/slides/slide3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De plus, aucun acte notarié n’est imposé pour la validité du contrat.</a:t>
            </a:r>
          </a:p>
          <a:p>
            <a:pPr algn="just"/>
            <a:r>
              <a:rPr lang="fr-FR" dirty="0" smtClean="0"/>
              <a:t>Donc, la preuve de la vente de fonds de commerce peut résulter d’un simple échange de lettres.</a:t>
            </a:r>
          </a:p>
          <a:p>
            <a:pPr algn="just"/>
            <a:r>
              <a:rPr lang="fr-FR" dirty="0" smtClean="0"/>
              <a:t>Mais l’écrit doit être dressé pour permettre la publicité  et l’inscription de l’acte au registre du commerce.</a:t>
            </a:r>
            <a:endParaRPr lang="fr-FR" dirty="0"/>
          </a:p>
        </p:txBody>
      </p:sp>
    </p:spTree>
  </p:cSld>
  <p:clrMapOvr>
    <a:masterClrMapping/>
  </p:clrMapOvr>
</p:sld>
</file>

<file path=ppt/slides/slide3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mentions obligatoires</a:t>
            </a:r>
            <a:endParaRPr lang="fr-FR" dirty="0"/>
          </a:p>
        </p:txBody>
      </p:sp>
      <p:sp>
        <p:nvSpPr>
          <p:cNvPr id="3" name="Espace réservé du contenu 2"/>
          <p:cNvSpPr>
            <a:spLocks noGrp="1"/>
          </p:cNvSpPr>
          <p:nvPr>
            <p:ph idx="1"/>
          </p:nvPr>
        </p:nvSpPr>
        <p:spPr/>
        <p:txBody>
          <a:bodyPr/>
          <a:lstStyle/>
          <a:p>
            <a:pPr algn="just"/>
            <a:r>
              <a:rPr lang="fr-FR" dirty="0" smtClean="0"/>
              <a:t>Le vendeur est tenu d’énoncer:</a:t>
            </a:r>
          </a:p>
          <a:p>
            <a:pPr algn="just">
              <a:buFontTx/>
              <a:buChar char="-"/>
            </a:pPr>
            <a:r>
              <a:rPr lang="fr-FR" dirty="0" smtClean="0"/>
              <a:t>Le nom du vendeur;</a:t>
            </a:r>
          </a:p>
          <a:p>
            <a:pPr algn="just">
              <a:buFontTx/>
              <a:buChar char="-"/>
            </a:pPr>
            <a:r>
              <a:rPr lang="fr-FR" dirty="0" smtClean="0"/>
              <a:t>La date et la nature de son acte d’acquisition;</a:t>
            </a:r>
          </a:p>
          <a:p>
            <a:pPr algn="just">
              <a:buFontTx/>
              <a:buChar char="-"/>
            </a:pPr>
            <a:r>
              <a:rPr lang="fr-FR" dirty="0" smtClean="0"/>
              <a:t>Le prix avec décomposition de ses trois éléments: incorporels, marchandises et matériel;</a:t>
            </a:r>
          </a:p>
          <a:p>
            <a:pPr algn="just">
              <a:buFontTx/>
              <a:buChar char="-"/>
            </a:pPr>
            <a:r>
              <a:rPr lang="fr-FR" dirty="0" smtClean="0"/>
              <a:t>L’état des privilèges et nantissements grevant le fonds;</a:t>
            </a:r>
            <a:endParaRPr lang="fr-FR" dirty="0"/>
          </a:p>
        </p:txBody>
      </p:sp>
    </p:spTree>
  </p:cSld>
  <p:clrMapOvr>
    <a:masterClrMapping/>
  </p:clrMapOvr>
</p:sld>
</file>

<file path=ppt/slides/slide3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FontTx/>
              <a:buChar char="-"/>
            </a:pPr>
            <a:r>
              <a:rPr lang="fr-FR" dirty="0" smtClean="0"/>
              <a:t>Le bail, sa date et sa durée, ainsi que le nom et l’adresse du bailleur;</a:t>
            </a:r>
          </a:p>
          <a:p>
            <a:pPr>
              <a:buFontTx/>
              <a:buChar char="-"/>
            </a:pPr>
            <a:r>
              <a:rPr lang="fr-FR" dirty="0" smtClean="0"/>
              <a:t>L’origine de la propriété du fonds (date, nom du précèdent vendeur, prix, sauf si le fonds a été créé par le vendeur lui-même).</a:t>
            </a:r>
            <a:endParaRPr lang="fr-FR" dirty="0"/>
          </a:p>
        </p:txBody>
      </p:sp>
    </p:spTree>
  </p:cSld>
  <p:clrMapOvr>
    <a:masterClrMapping/>
  </p:clrMapOvr>
</p:sld>
</file>

<file path=ppt/slides/slide3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Exécution du contrat</a:t>
            </a:r>
            <a:endParaRPr lang="fr-FR" b="1" dirty="0"/>
          </a:p>
        </p:txBody>
      </p:sp>
      <p:sp>
        <p:nvSpPr>
          <p:cNvPr id="3" name="Espace réservé du contenu 2"/>
          <p:cNvSpPr>
            <a:spLocks noGrp="1"/>
          </p:cNvSpPr>
          <p:nvPr>
            <p:ph idx="1"/>
          </p:nvPr>
        </p:nvSpPr>
        <p:spPr/>
        <p:txBody>
          <a:bodyPr/>
          <a:lstStyle/>
          <a:p>
            <a:r>
              <a:rPr lang="fr-FR" b="1" dirty="0" smtClean="0"/>
              <a:t>1°) garanties dues par le vendeur</a:t>
            </a:r>
          </a:p>
          <a:p>
            <a:pPr>
              <a:buNone/>
            </a:pPr>
            <a:endParaRPr lang="fr-FR" b="1" dirty="0" smtClean="0"/>
          </a:p>
          <a:p>
            <a:pPr algn="just"/>
            <a:r>
              <a:rPr lang="fr-FR" dirty="0" smtClean="0"/>
              <a:t>Le vendeur a des obligations de garantie de:</a:t>
            </a:r>
          </a:p>
          <a:p>
            <a:pPr algn="just">
              <a:buNone/>
            </a:pPr>
            <a:r>
              <a:rPr lang="fr-FR" dirty="0" smtClean="0"/>
              <a:t>- Son fait personnel. Clause de non rétablissement.</a:t>
            </a:r>
          </a:p>
          <a:p>
            <a:pPr algn="just">
              <a:buNone/>
            </a:pPr>
            <a:r>
              <a:rPr lang="fr-FR" dirty="0" smtClean="0"/>
              <a:t>	Cette garantie consiste à ne rien faire qui puisse troubler l’acquéreur dans l’exercice des droits qui lui ont été transmis.</a:t>
            </a:r>
          </a:p>
        </p:txBody>
      </p:sp>
    </p:spTree>
  </p:cSld>
  <p:clrMapOvr>
    <a:masterClrMapping/>
  </p:clrMapOvr>
</p:sld>
</file>

<file path=ppt/slides/slide3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Comme il s’agit d’un droit de clientèle, le vendeur a l’obligation de ne pas détourner la clientèle du fonds.</a:t>
            </a:r>
            <a:endParaRPr lang="fr-FR" dirty="0"/>
          </a:p>
        </p:txBody>
      </p:sp>
    </p:spTree>
  </p:cSld>
  <p:clrMapOvr>
    <a:masterClrMapping/>
  </p:clrMapOvr>
</p:sld>
</file>

<file path=ppt/slides/slide3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Garantie d’éviction</a:t>
            </a:r>
            <a:endParaRPr lang="fr-FR" b="1" dirty="0"/>
          </a:p>
        </p:txBody>
      </p:sp>
      <p:sp>
        <p:nvSpPr>
          <p:cNvPr id="3" name="Espace réservé du contenu 2"/>
          <p:cNvSpPr>
            <a:spLocks noGrp="1"/>
          </p:cNvSpPr>
          <p:nvPr>
            <p:ph idx="1"/>
          </p:nvPr>
        </p:nvSpPr>
        <p:spPr/>
        <p:txBody>
          <a:bodyPr/>
          <a:lstStyle/>
          <a:p>
            <a:pPr algn="just"/>
            <a:r>
              <a:rPr lang="fr-FR" dirty="0" smtClean="0"/>
              <a:t>La garantie d’éviction interdit au vendeur d’entraver la jouissance de l’acquéreur et, notamment et, notamment, de vendre une seconde fois le même fonds ou de le mettre en location. </a:t>
            </a:r>
          </a:p>
          <a:p>
            <a:pPr algn="just"/>
            <a:r>
              <a:rPr lang="fr-FR" dirty="0" smtClean="0"/>
              <a:t>La chose est dans ce cas atteinte d’un vice juridique, c’est-à-dire que le vendeur n’en avait pas la pleine propriété.</a:t>
            </a:r>
          </a:p>
          <a:p>
            <a:pPr algn="just"/>
            <a:endParaRPr lang="fr-FR" dirty="0"/>
          </a:p>
        </p:txBody>
      </p:sp>
    </p:spTree>
  </p:cSld>
  <p:clrMapOvr>
    <a:masterClrMapping/>
  </p:clrMapOvr>
</p:sld>
</file>

<file path=ppt/slides/slide3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r>
              <a:rPr lang="fr-FR" dirty="0" smtClean="0"/>
              <a:t>Mais il y a fort peu d’application pratique.</a:t>
            </a:r>
          </a:p>
          <a:p>
            <a:pPr algn="just"/>
            <a:r>
              <a:rPr lang="fr-FR" dirty="0" smtClean="0"/>
              <a:t>Il faudrait qu’un tiers prétendre avoir un droit sur le fonds vendu ou sur l’élément essentiel du fonds, dont l’éviction entraînerait la disparition du fonds, par exemple un brevet d’invention.</a:t>
            </a:r>
          </a:p>
          <a:p>
            <a:pPr algn="just"/>
            <a:r>
              <a:rPr lang="fr-FR" dirty="0" smtClean="0"/>
              <a:t>Par cette garantie, le vendeur doit faire le nécessaire pour faire cesser le trouble créé à l’acquéreur.</a:t>
            </a:r>
            <a:endParaRPr lang="fr-FR" dirty="0"/>
          </a:p>
        </p:txBody>
      </p:sp>
    </p:spTree>
  </p:cSld>
  <p:clrMapOvr>
    <a:masterClrMapping/>
  </p:clrMapOvr>
</p:sld>
</file>

<file path=ppt/slides/slide3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Garantie des vices cachés</a:t>
            </a:r>
            <a:endParaRPr lang="fr-FR" b="1" dirty="0"/>
          </a:p>
        </p:txBody>
      </p:sp>
      <p:sp>
        <p:nvSpPr>
          <p:cNvPr id="3" name="Espace réservé du contenu 2"/>
          <p:cNvSpPr>
            <a:spLocks noGrp="1"/>
          </p:cNvSpPr>
          <p:nvPr>
            <p:ph idx="1"/>
          </p:nvPr>
        </p:nvSpPr>
        <p:spPr/>
        <p:txBody>
          <a:bodyPr/>
          <a:lstStyle/>
          <a:p>
            <a:pPr algn="just"/>
            <a:r>
              <a:rPr lang="fr-FR" dirty="0" smtClean="0"/>
              <a:t>Cette existe dans toutes les ventes et il faut apprécier le vice d’après la nature de la chose vendue.</a:t>
            </a:r>
          </a:p>
          <a:p>
            <a:pPr algn="just"/>
            <a:r>
              <a:rPr lang="fr-FR" dirty="0" smtClean="0"/>
              <a:t>L’objet de la vente étant les éléments de nature à retenir la clientèle, on ne saurait retenir les vices affectant seulement un des éléments vendus, par exemple l’outillage. </a:t>
            </a:r>
            <a:endParaRPr lang="fr-FR" dirty="0"/>
          </a:p>
        </p:txBody>
      </p:sp>
    </p:spTree>
  </p:cSld>
  <p:clrMapOvr>
    <a:masterClrMapping/>
  </p:clrMapOvr>
</p:sld>
</file>

<file path=ppt/slides/slide3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r>
              <a:rPr lang="fr-FR" dirty="0" smtClean="0"/>
              <a:t>Il faut que le vice caché soit de nature à diminuer la clientèle;</a:t>
            </a:r>
          </a:p>
          <a:p>
            <a:pPr algn="just"/>
            <a:r>
              <a:rPr lang="fr-FR" dirty="0" smtClean="0"/>
              <a:t>Ainsi le prix serait réduit ou la vente résolue si le fonds est atteint d’un vice le rendant impropre à l’usage auquel il était destiné: servitude d’alignement obligeant, à terme, à détruire le fonds, mesure administrative de fermeture, connue du vendeur mais tue à l’acheteur.</a:t>
            </a:r>
            <a:endParaRPr lang="fr-F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dirty="0" smtClean="0"/>
              <a:t>Locations de meubles incorporels: les locations-gérances de fonds de commerce, les franchises et concessions.</a:t>
            </a:r>
          </a:p>
        </p:txBody>
      </p:sp>
    </p:spTree>
  </p:cSld>
  <p:clrMapOvr>
    <a:masterClrMapping/>
  </p:clrMapOvr>
</p:sld>
</file>

<file path=ppt/slides/slide3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2°) Paiement du prix par l’acquéreur</a:t>
            </a:r>
            <a:endParaRPr lang="fr-FR" b="1" dirty="0"/>
          </a:p>
        </p:txBody>
      </p:sp>
      <p:sp>
        <p:nvSpPr>
          <p:cNvPr id="3" name="Espace réservé du contenu 2"/>
          <p:cNvSpPr>
            <a:spLocks noGrp="1"/>
          </p:cNvSpPr>
          <p:nvPr>
            <p:ph idx="1"/>
          </p:nvPr>
        </p:nvSpPr>
        <p:spPr/>
        <p:txBody>
          <a:bodyPr>
            <a:normAutofit lnSpcReduction="10000"/>
          </a:bodyPr>
          <a:lstStyle/>
          <a:p>
            <a:pPr algn="just"/>
            <a:r>
              <a:rPr lang="fr-FR" dirty="0" smtClean="0"/>
              <a:t>L’acquéreur</a:t>
            </a:r>
            <a:r>
              <a:rPr lang="fr-FR" b="1" dirty="0" smtClean="0"/>
              <a:t> </a:t>
            </a:r>
            <a:r>
              <a:rPr lang="fr-FR" dirty="0" smtClean="0"/>
              <a:t>qui est tenu de payer le prix au comptant doit attendre l’expiration du délai donné aux créanciers du vendeur pour faire opposition, car tout paiement anticipé serait inopposable à ceux-ci.</a:t>
            </a:r>
          </a:p>
          <a:p>
            <a:pPr algn="just"/>
            <a:r>
              <a:rPr lang="fr-FR" dirty="0" smtClean="0"/>
              <a:t>Le montant de la vente est donc déposé chez un intermédiaire (notaire ou agent d’affaires) qui le conserve jusqu’à expiration du délai d’opposition.</a:t>
            </a:r>
            <a:endParaRPr lang="fr-FR" dirty="0"/>
          </a:p>
        </p:txBody>
      </p:sp>
    </p:spTree>
  </p:cSld>
  <p:clrMapOvr>
    <a:masterClrMapping/>
  </p:clrMapOvr>
</p:sld>
</file>

<file path=ppt/slides/slide3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Privilège du vendeur</a:t>
            </a:r>
            <a:endParaRPr lang="fr-FR" dirty="0"/>
          </a:p>
        </p:txBody>
      </p:sp>
      <p:sp>
        <p:nvSpPr>
          <p:cNvPr id="3" name="Espace réservé du contenu 2"/>
          <p:cNvSpPr>
            <a:spLocks noGrp="1"/>
          </p:cNvSpPr>
          <p:nvPr>
            <p:ph idx="1"/>
          </p:nvPr>
        </p:nvSpPr>
        <p:spPr/>
        <p:txBody>
          <a:bodyPr>
            <a:normAutofit lnSpcReduction="10000"/>
          </a:bodyPr>
          <a:lstStyle/>
          <a:p>
            <a:pPr algn="just"/>
            <a:r>
              <a:rPr lang="fr-FR" dirty="0" smtClean="0"/>
              <a:t>Dans le cas d’une vente à tempérament, le législateur accorde au vendeur des garanties pour le paiement du prix: il bénéficie d’un privilège sur le fonds qui suppose une formalité, à savoir son inscription dans les quinze jours de la vente.</a:t>
            </a:r>
          </a:p>
          <a:p>
            <a:pPr algn="just"/>
            <a:r>
              <a:rPr lang="fr-FR" dirty="0" smtClean="0"/>
              <a:t>En vertu de ce privilège, le vendeur du fonds prime les créanciers de l’acquéreur ayant obtenu un nantissement sur le fonds acheté. </a:t>
            </a:r>
            <a:endParaRPr lang="fr-FR" dirty="0"/>
          </a:p>
        </p:txBody>
      </p:sp>
    </p:spTree>
  </p:cSld>
  <p:clrMapOvr>
    <a:masterClrMapping/>
  </p:clrMapOvr>
</p:sld>
</file>

<file path=ppt/slides/slide3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Action résolutoire de la vente</a:t>
            </a:r>
            <a:endParaRPr lang="fr-FR" dirty="0"/>
          </a:p>
        </p:txBody>
      </p:sp>
      <p:sp>
        <p:nvSpPr>
          <p:cNvPr id="3" name="Espace réservé du contenu 2"/>
          <p:cNvSpPr>
            <a:spLocks noGrp="1"/>
          </p:cNvSpPr>
          <p:nvPr>
            <p:ph idx="1"/>
          </p:nvPr>
        </p:nvSpPr>
        <p:spPr/>
        <p:txBody>
          <a:bodyPr>
            <a:normAutofit fontScale="92500" lnSpcReduction="10000"/>
          </a:bodyPr>
          <a:lstStyle/>
          <a:p>
            <a:pPr algn="just"/>
            <a:r>
              <a:rPr lang="fr-FR" dirty="0" smtClean="0"/>
              <a:t>Au privilège s’ajoute, pour le vendeur impayé, une autre protection, la faculté d’obtenir la résolution de la vente.</a:t>
            </a:r>
          </a:p>
          <a:p>
            <a:pPr algn="just"/>
            <a:r>
              <a:rPr lang="fr-FR" dirty="0" smtClean="0"/>
              <a:t>Mais cette faculté est conditionnée par l’inscription du privilège, publicité de nature à informer les tiers (a. 99). </a:t>
            </a:r>
          </a:p>
          <a:p>
            <a:pPr algn="just"/>
            <a:r>
              <a:rPr lang="fr-FR" dirty="0" smtClean="0"/>
              <a:t>Dès lors, si le débiteur ne paie pas aux échéances convenues et si le créancier, vendeur du fonds, avait pris soin d’inscrire le privilège, il pourra solliciter la résolution de la vente.</a:t>
            </a:r>
            <a:endParaRPr lang="fr-FR" dirty="0"/>
          </a:p>
        </p:txBody>
      </p:sp>
    </p:spTree>
  </p:cSld>
  <p:clrMapOvr>
    <a:masterClrMapping/>
  </p:clrMapOvr>
</p:sld>
</file>

<file path=ppt/slides/slide3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La résolution (judiciaire ou conventionnelle) emporte restitution du fonds et remboursement de la fraction du prix payée.</a:t>
            </a:r>
            <a:endParaRPr lang="fr-FR" dirty="0"/>
          </a:p>
        </p:txBody>
      </p:sp>
    </p:spTree>
  </p:cSld>
  <p:clrMapOvr>
    <a:masterClrMapping/>
  </p:clrMapOvr>
</p:sld>
</file>

<file path=ppt/slides/slide3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74638"/>
            <a:ext cx="8258204" cy="1143000"/>
          </a:xfrm>
        </p:spPr>
        <p:txBody>
          <a:bodyPr>
            <a:normAutofit fontScale="90000"/>
          </a:bodyPr>
          <a:lstStyle/>
          <a:p>
            <a:r>
              <a:rPr lang="fr-FR" b="1" dirty="0" smtClean="0"/>
              <a:t>Conditions de l’action en résolution</a:t>
            </a:r>
            <a:endParaRPr lang="fr-FR" b="1" dirty="0"/>
          </a:p>
        </p:txBody>
      </p:sp>
      <p:sp>
        <p:nvSpPr>
          <p:cNvPr id="3" name="Espace réservé du contenu 2"/>
          <p:cNvSpPr>
            <a:spLocks noGrp="1"/>
          </p:cNvSpPr>
          <p:nvPr>
            <p:ph idx="1"/>
          </p:nvPr>
        </p:nvSpPr>
        <p:spPr/>
        <p:txBody>
          <a:bodyPr/>
          <a:lstStyle/>
          <a:p>
            <a:pPr algn="just"/>
            <a:r>
              <a:rPr lang="fr-FR" dirty="0" smtClean="0"/>
              <a:t>Obligation d’avertir les créanciers inscrits sur le fonds.</a:t>
            </a:r>
          </a:p>
          <a:p>
            <a:pPr algn="just"/>
            <a:r>
              <a:rPr lang="fr-FR" dirty="0" smtClean="0"/>
              <a:t>La résolution ne deviendra définitive que trente jours après la notification.</a:t>
            </a:r>
          </a:p>
          <a:p>
            <a:pPr algn="just">
              <a:buNone/>
            </a:pPr>
            <a:endParaRPr lang="fr-FR" dirty="0"/>
          </a:p>
        </p:txBody>
      </p:sp>
    </p:spTree>
  </p:cSld>
  <p:clrMapOvr>
    <a:masterClrMapping/>
  </p:clrMapOvr>
</p:sld>
</file>

<file path=ppt/slides/slide3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B - Protection des tiers</a:t>
            </a:r>
            <a:endParaRPr lang="fr-FR" b="1" dirty="0"/>
          </a:p>
        </p:txBody>
      </p:sp>
      <p:sp>
        <p:nvSpPr>
          <p:cNvPr id="3" name="Espace réservé du contenu 2"/>
          <p:cNvSpPr>
            <a:spLocks noGrp="1"/>
          </p:cNvSpPr>
          <p:nvPr>
            <p:ph idx="1"/>
          </p:nvPr>
        </p:nvSpPr>
        <p:spPr/>
        <p:txBody>
          <a:bodyPr>
            <a:normAutofit lnSpcReduction="10000"/>
          </a:bodyPr>
          <a:lstStyle/>
          <a:p>
            <a:r>
              <a:rPr lang="fr-FR" b="1" dirty="0" smtClean="0"/>
              <a:t>Publicité de la vente de fonds de commerce</a:t>
            </a:r>
          </a:p>
          <a:p>
            <a:endParaRPr lang="fr-FR" b="1" dirty="0" smtClean="0"/>
          </a:p>
          <a:p>
            <a:pPr algn="just"/>
            <a:r>
              <a:rPr lang="fr-FR" dirty="0" smtClean="0"/>
              <a:t>Elle est imposée par la loi pour protéger les créanciers du vendeur.</a:t>
            </a:r>
          </a:p>
          <a:p>
            <a:pPr algn="just"/>
            <a:r>
              <a:rPr lang="fr-FR" dirty="0" smtClean="0"/>
              <a:t>Le vendeur précédent non encore payé et qui a fait inscrire son privilège;</a:t>
            </a:r>
          </a:p>
          <a:p>
            <a:pPr algn="just"/>
            <a:r>
              <a:rPr lang="fr-FR" dirty="0" smtClean="0"/>
              <a:t>Du banquier qui a un nantissement sur le fonds de commerce pour garantie du prêt consenti au vendeur …</a:t>
            </a:r>
            <a:endParaRPr lang="fr-FR" dirty="0"/>
          </a:p>
        </p:txBody>
      </p:sp>
    </p:spTree>
  </p:cSld>
  <p:clrMapOvr>
    <a:masterClrMapping/>
  </p:clrMapOvr>
</p:sld>
</file>

<file path=ppt/slides/slide3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Formes de la publicité</a:t>
            </a:r>
            <a:endParaRPr lang="fr-FR" dirty="0"/>
          </a:p>
        </p:txBody>
      </p:sp>
      <p:sp>
        <p:nvSpPr>
          <p:cNvPr id="3" name="Espace réservé du contenu 2"/>
          <p:cNvSpPr>
            <a:spLocks noGrp="1"/>
          </p:cNvSpPr>
          <p:nvPr>
            <p:ph idx="1"/>
          </p:nvPr>
        </p:nvSpPr>
        <p:spPr/>
        <p:txBody>
          <a:bodyPr>
            <a:normAutofit fontScale="92500" lnSpcReduction="10000"/>
          </a:bodyPr>
          <a:lstStyle/>
          <a:p>
            <a:pPr algn="just"/>
            <a:r>
              <a:rPr lang="fr-FR" dirty="0" smtClean="0"/>
              <a:t>L’acte de vente doit au préalable être enregistré pour avoir date certaine.</a:t>
            </a:r>
          </a:p>
          <a:p>
            <a:pPr algn="just"/>
            <a:r>
              <a:rPr lang="fr-FR" dirty="0" smtClean="0"/>
              <a:t>Il doit être ensuite déposé dans les 15 jours de sa date au Secrétariat Greffe du tribunal dans le ressort duquel est situé le fonds de commerce.</a:t>
            </a:r>
          </a:p>
          <a:p>
            <a:pPr algn="just"/>
            <a:r>
              <a:rPr lang="fr-FR" dirty="0" smtClean="0"/>
              <a:t>Cet acte est inscrit sous forme d’extrait au registre du commerce par les soins du secrétaire-greffier, qui procède également, aux frais des parties, à son insertion au Bulletin Officiel et dans un journal d’annonces légales.</a:t>
            </a:r>
            <a:endParaRPr lang="fr-FR" dirty="0"/>
          </a:p>
        </p:txBody>
      </p:sp>
    </p:spTree>
  </p:cSld>
  <p:clrMapOvr>
    <a:masterClrMapping/>
  </p:clrMapOvr>
</p:sld>
</file>

<file path=ppt/slides/slide3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Mais cette publication doit être renouvelée entre le 8</a:t>
            </a:r>
            <a:r>
              <a:rPr lang="fr-FR" baseline="30000" dirty="0" smtClean="0"/>
              <a:t>ème</a:t>
            </a:r>
            <a:r>
              <a:rPr lang="fr-FR" dirty="0" smtClean="0"/>
              <a:t> et 15</a:t>
            </a:r>
            <a:r>
              <a:rPr lang="fr-FR" baseline="30000" dirty="0" smtClean="0"/>
              <a:t>ème</a:t>
            </a:r>
            <a:r>
              <a:rPr lang="fr-FR" dirty="0" smtClean="0"/>
              <a:t> jour après la première insertion.</a:t>
            </a:r>
          </a:p>
          <a:p>
            <a:pPr algn="just">
              <a:buNone/>
            </a:pPr>
            <a:endParaRPr lang="fr-FR" dirty="0"/>
          </a:p>
        </p:txBody>
      </p:sp>
    </p:spTree>
  </p:cSld>
  <p:clrMapOvr>
    <a:masterClrMapping/>
  </p:clrMapOvr>
</p:sld>
</file>

<file path=ppt/slides/slide3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2 – L’apport à la société d’un fonds de commerce</a:t>
            </a:r>
            <a:endParaRPr lang="fr-FR" b="1" dirty="0"/>
          </a:p>
        </p:txBody>
      </p:sp>
      <p:sp>
        <p:nvSpPr>
          <p:cNvPr id="3" name="Espace réservé du contenu 2"/>
          <p:cNvSpPr>
            <a:spLocks noGrp="1"/>
          </p:cNvSpPr>
          <p:nvPr>
            <p:ph idx="1"/>
          </p:nvPr>
        </p:nvSpPr>
        <p:spPr/>
        <p:txBody>
          <a:bodyPr/>
          <a:lstStyle/>
          <a:p>
            <a:r>
              <a:rPr lang="fr-FR" b="1" dirty="0" smtClean="0"/>
              <a:t>Les différences entre l’apport et la vente du fonds</a:t>
            </a:r>
          </a:p>
          <a:p>
            <a:endParaRPr lang="fr-FR" b="1" dirty="0" smtClean="0"/>
          </a:p>
          <a:p>
            <a:pPr algn="just"/>
            <a:r>
              <a:rPr lang="fr-FR" dirty="0" smtClean="0"/>
              <a:t>L’apport et la vente du fonds sont deux opérations de même nature; dans les deux cas la propriété du fonds est transmise à titre onéreux.</a:t>
            </a:r>
          </a:p>
          <a:p>
            <a:pPr algn="just">
              <a:buNone/>
            </a:pPr>
            <a:endParaRPr lang="fr-FR" dirty="0"/>
          </a:p>
        </p:txBody>
      </p:sp>
    </p:spTree>
  </p:cSld>
  <p:clrMapOvr>
    <a:masterClrMapping/>
  </p:clrMapOvr>
</p:sld>
</file>

<file path=ppt/slides/slide3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Mais il existe des différences. Elles portent sur le mode de rémunération:</a:t>
            </a:r>
          </a:p>
          <a:p>
            <a:pPr algn="just">
              <a:buFontTx/>
              <a:buChar char="-"/>
            </a:pPr>
            <a:r>
              <a:rPr lang="fr-FR" dirty="0" smtClean="0"/>
              <a:t>La vente suppose le paiement d’un prix, alors que l’apport est rémunéré par l’attribution de parts sociales ou d’actions au profit de l’apporteur.</a:t>
            </a:r>
            <a:endParaRPr lang="fr-F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b="1" dirty="0" smtClean="0"/>
              <a:t>B) Location de biens meubles en vue de les sous-louer</a:t>
            </a:r>
          </a:p>
          <a:p>
            <a:pPr algn="just">
              <a:buNone/>
            </a:pPr>
            <a:endParaRPr lang="fr-FR" b="1" dirty="0" smtClean="0"/>
          </a:p>
          <a:p>
            <a:pPr algn="just"/>
            <a:r>
              <a:rPr lang="fr-FR" dirty="0" smtClean="0"/>
              <a:t>La commercialité est appliquée à la fois aux activités d’achat pour louer et à celle de location dans le but d’une sous-location. </a:t>
            </a:r>
          </a:p>
          <a:p>
            <a:endParaRPr lang="fr-FR" dirty="0"/>
          </a:p>
        </p:txBody>
      </p:sp>
    </p:spTree>
  </p:cSld>
  <p:clrMapOvr>
    <a:masterClrMapping/>
  </p:clrMapOvr>
</p:sld>
</file>

<file path=ppt/slides/slide3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3 – Le nantissement du fonds de commerce</a:t>
            </a:r>
            <a:endParaRPr lang="fr-FR" b="1" dirty="0"/>
          </a:p>
        </p:txBody>
      </p:sp>
      <p:sp>
        <p:nvSpPr>
          <p:cNvPr id="3" name="Espace réservé du contenu 2"/>
          <p:cNvSpPr>
            <a:spLocks noGrp="1"/>
          </p:cNvSpPr>
          <p:nvPr>
            <p:ph idx="1"/>
          </p:nvPr>
        </p:nvSpPr>
        <p:spPr/>
        <p:txBody>
          <a:bodyPr>
            <a:normAutofit fontScale="92500" lnSpcReduction="10000"/>
          </a:bodyPr>
          <a:lstStyle/>
          <a:p>
            <a:pPr algn="just"/>
            <a:r>
              <a:rPr lang="fr-FR" dirty="0" smtClean="0"/>
              <a:t>Le nantissement du fonds de commerce a été créé comme une hypothèque mobilière, c’est-à-dire, un gage sans dépossession du débiteur.</a:t>
            </a:r>
          </a:p>
          <a:p>
            <a:pPr algn="just"/>
            <a:r>
              <a:rPr lang="fr-FR" dirty="0" smtClean="0"/>
              <a:t>Cette garantie confère au banquier prêteur un privilège sur le fonds.</a:t>
            </a:r>
          </a:p>
          <a:p>
            <a:pPr algn="just"/>
            <a:r>
              <a:rPr lang="fr-FR" dirty="0" smtClean="0"/>
              <a:t>Le nantissement permet au commerçant d’obtenir plus facilement des crédits, des fournisseurs ou du banquier, et ces derniers protègent leur créance par la sûreté qui leur est consentie.</a:t>
            </a:r>
            <a:endParaRPr lang="fr-FR" dirty="0"/>
          </a:p>
        </p:txBody>
      </p:sp>
    </p:spTree>
  </p:cSld>
  <p:clrMapOvr>
    <a:masterClrMapping/>
  </p:clrMapOvr>
</p:sld>
</file>

<file path=ppt/slides/slide3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A) Constitution du nantissement</a:t>
            </a:r>
            <a:endParaRPr lang="fr-FR" b="1" dirty="0"/>
          </a:p>
        </p:txBody>
      </p:sp>
      <p:sp>
        <p:nvSpPr>
          <p:cNvPr id="3" name="Espace réservé du contenu 2"/>
          <p:cNvSpPr>
            <a:spLocks noGrp="1"/>
          </p:cNvSpPr>
          <p:nvPr>
            <p:ph idx="1"/>
          </p:nvPr>
        </p:nvSpPr>
        <p:spPr/>
        <p:txBody>
          <a:bodyPr>
            <a:normAutofit lnSpcReduction="10000"/>
          </a:bodyPr>
          <a:lstStyle/>
          <a:p>
            <a:r>
              <a:rPr lang="fr-FR" b="1" dirty="0" smtClean="0"/>
              <a:t>Conditions</a:t>
            </a:r>
          </a:p>
          <a:p>
            <a:endParaRPr lang="fr-FR" b="1" dirty="0" smtClean="0"/>
          </a:p>
          <a:p>
            <a:pPr algn="just"/>
            <a:r>
              <a:rPr lang="fr-FR" dirty="0" smtClean="0"/>
              <a:t>La première tient à l’existence d’un fonds appartenant au débiteur.</a:t>
            </a:r>
          </a:p>
          <a:p>
            <a:pPr algn="just"/>
            <a:r>
              <a:rPr lang="fr-FR" dirty="0" smtClean="0"/>
              <a:t>On en déduit que le titulaire d’un emplacement intégré dans un centre commercial et dépourvue de toute autonomie de gestion est dans l’impossibilité de donner son fonds en nantissement.</a:t>
            </a:r>
          </a:p>
          <a:p>
            <a:pPr algn="just">
              <a:buNone/>
            </a:pPr>
            <a:endParaRPr lang="fr-FR" dirty="0" smtClean="0"/>
          </a:p>
          <a:p>
            <a:pPr algn="just"/>
            <a:endParaRPr lang="fr-FR" dirty="0"/>
          </a:p>
        </p:txBody>
      </p:sp>
    </p:spTree>
  </p:cSld>
  <p:clrMapOvr>
    <a:masterClrMapping/>
  </p:clrMapOvr>
</p:sld>
</file>

<file path=ppt/slides/slide3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dirty="0" smtClean="0"/>
              <a:t>Le fonds doit appartenir à celui qui le place en garantie.</a:t>
            </a:r>
          </a:p>
          <a:p>
            <a:pPr algn="just"/>
            <a:r>
              <a:rPr lang="fr-FR" dirty="0" smtClean="0"/>
              <a:t>Ainsi, il ne peut être consentie par le locataire gérant.</a:t>
            </a:r>
          </a:p>
          <a:p>
            <a:pPr algn="just"/>
            <a:r>
              <a:rPr lang="fr-FR" dirty="0" smtClean="0"/>
              <a:t>Tous les éléments du fonds ne sont pas affectés par le nantissement;</a:t>
            </a:r>
          </a:p>
          <a:p>
            <a:pPr algn="just"/>
            <a:r>
              <a:rPr lang="fr-FR" dirty="0" smtClean="0"/>
              <a:t>Sont ainsi exclus: les marchandises.</a:t>
            </a:r>
          </a:p>
        </p:txBody>
      </p:sp>
    </p:spTree>
  </p:cSld>
  <p:clrMapOvr>
    <a:masterClrMapping/>
  </p:clrMapOvr>
</p:sld>
</file>

<file path=ppt/slides/slide3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 nantissement ne comprend que le nom commercial, l’enseigne, le droit au bail, la clientèle, à moins d’une désignation expresse dans l’acte.</a:t>
            </a:r>
          </a:p>
          <a:p>
            <a:pPr algn="just"/>
            <a:r>
              <a:rPr lang="fr-FR" dirty="0" smtClean="0"/>
              <a:t>Certains éléments doivent faire l’objet d’une stipulation expresse pour être compris dans le nantissement. Il s’agit du matériel et l’outillage; des brevets d’invention.</a:t>
            </a:r>
          </a:p>
          <a:p>
            <a:pPr algn="just"/>
            <a:endParaRPr lang="fr-FR" dirty="0"/>
          </a:p>
        </p:txBody>
      </p:sp>
    </p:spTree>
  </p:cSld>
  <p:clrMapOvr>
    <a:masterClrMapping/>
  </p:clrMapOvr>
</p:sld>
</file>

<file path=ppt/slides/slide3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Formes et publicité</a:t>
            </a:r>
            <a:endParaRPr lang="fr-FR" dirty="0"/>
          </a:p>
        </p:txBody>
      </p:sp>
      <p:sp>
        <p:nvSpPr>
          <p:cNvPr id="3" name="Espace réservé du contenu 2"/>
          <p:cNvSpPr>
            <a:spLocks noGrp="1"/>
          </p:cNvSpPr>
          <p:nvPr>
            <p:ph idx="1"/>
          </p:nvPr>
        </p:nvSpPr>
        <p:spPr/>
        <p:txBody>
          <a:bodyPr>
            <a:normAutofit lnSpcReduction="10000"/>
          </a:bodyPr>
          <a:lstStyle/>
          <a:p>
            <a:pPr algn="just"/>
            <a:r>
              <a:rPr lang="fr-FR" dirty="0" smtClean="0"/>
              <a:t>Le nantissement doit être constitué par un acte écrit, car il est nécessaire de déposer l’acte au greffe du tribunal. Cet acte peut être authentique ou sous seing privé.</a:t>
            </a:r>
          </a:p>
          <a:p>
            <a:pPr algn="just"/>
            <a:r>
              <a:rPr lang="fr-FR" dirty="0" smtClean="0"/>
              <a:t>Il doit être inscrit dans les quinze jours de sa date au registre du commerce. Cette inscription doit être faite par les soins du créancier gagiste et elle n’est pas soumise à la publication dans les journaux.</a:t>
            </a:r>
            <a:endParaRPr lang="fr-F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algn="just"/>
            <a:r>
              <a:rPr lang="fr-FR" dirty="0" smtClean="0"/>
              <a:t>Il arrive que la gestion d’un matériel soit onéreuse pour le propriétaire qui souhaite l’optimiser. Il devient fréquent d’en louer l’usage à une tierce personne qui l’exploiterait pour son compte personnel.</a:t>
            </a:r>
          </a:p>
          <a:p>
            <a:pPr algn="just"/>
            <a:r>
              <a:rPr lang="fr-FR" dirty="0" smtClean="0"/>
              <a:t>Mais cette utilisation ne permettant pas de rentabiliser le loyer payé, le locataire procède à des sous-locations pendant le temps où il n’utilise pas lui-même les machines concernées.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Ex. Les machines moissonneuses batteuses, les engins de mélange de béton, les moteurs de forage de puits et de pompage d’eau …</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Introduction</a:t>
            </a:r>
            <a:endParaRPr lang="fr-FR" b="1" dirty="0"/>
          </a:p>
        </p:txBody>
      </p:sp>
      <p:sp>
        <p:nvSpPr>
          <p:cNvPr id="3" name="Espace réservé du contenu 2"/>
          <p:cNvSpPr>
            <a:spLocks noGrp="1"/>
          </p:cNvSpPr>
          <p:nvPr>
            <p:ph idx="1"/>
          </p:nvPr>
        </p:nvSpPr>
        <p:spPr/>
        <p:txBody>
          <a:bodyPr/>
          <a:lstStyle/>
          <a:p>
            <a:pPr marL="571500" indent="-571500" algn="just">
              <a:buAutoNum type="romanUcParenR"/>
            </a:pPr>
            <a:r>
              <a:rPr lang="fr-FR" b="1" dirty="0" smtClean="0"/>
              <a:t>Définition</a:t>
            </a:r>
          </a:p>
          <a:p>
            <a:pPr marL="571500" indent="-571500" algn="just">
              <a:buNone/>
            </a:pPr>
            <a:r>
              <a:rPr lang="fr-FR" b="1" dirty="0" smtClean="0"/>
              <a:t>1) Conception classique</a:t>
            </a:r>
          </a:p>
          <a:p>
            <a:pPr algn="just"/>
            <a:r>
              <a:rPr lang="fr-FR" dirty="0" smtClean="0"/>
              <a:t>En réalité, le droit commercial classique est à la fois le droit des commerçants et le droit des actes de commerce.</a:t>
            </a:r>
          </a:p>
          <a:p>
            <a:pPr algn="just"/>
            <a:r>
              <a:rPr lang="fr-FR" dirty="0" smtClean="0"/>
              <a:t>Ce droit est aussi celui des deux institutions majeures : le fonds de commerce et les tribunaux de commerce.</a:t>
            </a:r>
            <a:endParaRPr lang="fr-F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just"/>
            <a:r>
              <a:rPr lang="fr-FR" b="1" dirty="0" smtClean="0"/>
              <a:t>C) Location d’immeubles</a:t>
            </a:r>
          </a:p>
          <a:p>
            <a:pPr algn="just">
              <a:buNone/>
            </a:pPr>
            <a:endParaRPr lang="fr-FR" b="1" dirty="0" smtClean="0"/>
          </a:p>
          <a:p>
            <a:pPr algn="just"/>
            <a:r>
              <a:rPr lang="fr-FR" dirty="0" smtClean="0"/>
              <a:t>Silence de la loi sur la nature immobilière;</a:t>
            </a:r>
          </a:p>
          <a:p>
            <a:pPr algn="just"/>
            <a:r>
              <a:rPr lang="fr-FR" dirty="0" smtClean="0"/>
              <a:t>La location d’immeuble peut exceptionnellement devenir commerciale, tel est le cas lorsque des meubles sont loués en même temps que l’immeuble et représente l’objet essentiel de l’opération.</a:t>
            </a:r>
          </a:p>
          <a:p>
            <a:pPr algn="just"/>
            <a:r>
              <a:rPr lang="fr-FR" dirty="0" smtClean="0"/>
              <a:t>Ex. La location d’usines équipés est commerciale.</a:t>
            </a:r>
          </a:p>
          <a:p>
            <a:pPr algn="just">
              <a:buNone/>
            </a:pPr>
            <a:endParaRPr lang="fr-FR"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Certains loueurs d’immeubles acquièrent la qualité commerciale au nom de la fourniture de services, ainsi, de l’hôtelier qui offre des services plus que le simple usage de local.</a:t>
            </a:r>
            <a:endParaRPr lang="fr-F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b="1" dirty="0" smtClean="0"/>
              <a:t>	§. 3 - Production et transformation des biens</a:t>
            </a:r>
          </a:p>
          <a:p>
            <a:endParaRPr lang="fr-FR" b="1" dirty="0" smtClean="0"/>
          </a:p>
          <a:p>
            <a:r>
              <a:rPr lang="fr-FR" b="1" dirty="0" smtClean="0"/>
              <a:t>A) Activités industrielles</a:t>
            </a:r>
          </a:p>
          <a:p>
            <a:endParaRPr lang="fr-FR" b="1" dirty="0" smtClean="0"/>
          </a:p>
          <a:p>
            <a:pPr algn="just"/>
            <a:r>
              <a:rPr lang="fr-FR" dirty="0" smtClean="0"/>
              <a:t>Il s’agit de toutes les industries de transformation, de réparation. </a:t>
            </a:r>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b="1" dirty="0" smtClean="0"/>
              <a:t>B) Activités artisanales</a:t>
            </a:r>
          </a:p>
          <a:p>
            <a:pPr algn="just"/>
            <a:r>
              <a:rPr lang="fr-FR" dirty="0" smtClean="0"/>
              <a:t>L’article 6, alinéa 5 du CC applique la commercialité à l’artisanat.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dirty="0" smtClean="0"/>
              <a:t>Suivant l’art. 3 du Dahir du 6 janvier 1958, propre aux chambres de commerce et de l’industrie, la notion d’artisan doit réunir six éléments:</a:t>
            </a:r>
            <a:endParaRPr lang="fr-F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lgn="just"/>
            <a:r>
              <a:rPr lang="fr-FR" dirty="0" smtClean="0"/>
              <a:t>Le travail manuel; </a:t>
            </a:r>
          </a:p>
          <a:p>
            <a:pPr algn="just"/>
            <a:r>
              <a:rPr lang="fr-FR" dirty="0" smtClean="0"/>
              <a:t>la qualification professionnelle;</a:t>
            </a:r>
          </a:p>
          <a:p>
            <a:pPr algn="just"/>
            <a:r>
              <a:rPr lang="fr-FR" dirty="0" smtClean="0"/>
              <a:t>l’indépendance dans l’exercice; </a:t>
            </a:r>
          </a:p>
          <a:p>
            <a:pPr algn="just"/>
            <a:r>
              <a:rPr lang="fr-FR" dirty="0" smtClean="0"/>
              <a:t>le recours à l’assistance ouvrière ou familiale de dix personnes ou plus; </a:t>
            </a:r>
          </a:p>
          <a:p>
            <a:pPr algn="just"/>
            <a:r>
              <a:rPr lang="fr-FR" dirty="0" smtClean="0"/>
              <a:t>l’utilisation d’une puissance inférieure à dix chevaux; </a:t>
            </a:r>
          </a:p>
          <a:p>
            <a:pPr algn="just"/>
            <a:r>
              <a:rPr lang="fr-FR" dirty="0" smtClean="0"/>
              <a:t>et l’accomplissement personnel de la production et de la commercialisation des produits fabriqués ou réparés.</a:t>
            </a:r>
          </a:p>
          <a:p>
            <a:pPr algn="just">
              <a:buNone/>
            </a:pPr>
            <a:endParaRPr lang="fr-F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Section 2 – Prestations de services</a:t>
            </a:r>
            <a:endParaRPr lang="fr-FR" b="1" dirty="0"/>
          </a:p>
        </p:txBody>
      </p:sp>
      <p:sp>
        <p:nvSpPr>
          <p:cNvPr id="3" name="Espace réservé du contenu 2"/>
          <p:cNvSpPr>
            <a:spLocks noGrp="1"/>
          </p:cNvSpPr>
          <p:nvPr>
            <p:ph idx="1"/>
          </p:nvPr>
        </p:nvSpPr>
        <p:spPr/>
        <p:txBody>
          <a:bodyPr>
            <a:normAutofit fontScale="92500" lnSpcReduction="20000"/>
          </a:bodyPr>
          <a:lstStyle/>
          <a:p>
            <a:pPr>
              <a:buNone/>
            </a:pPr>
            <a:endParaRPr lang="fr-FR" b="1" dirty="0" smtClean="0"/>
          </a:p>
          <a:p>
            <a:pPr algn="just"/>
            <a:r>
              <a:rPr lang="fr-FR" dirty="0" smtClean="0"/>
              <a:t>Le droit commercial s’applique à un certain nombre d’activités qui fournissent, non des biens, mais des services.</a:t>
            </a:r>
          </a:p>
          <a:p>
            <a:pPr algn="just"/>
            <a:r>
              <a:rPr lang="fr-FR" dirty="0" smtClean="0"/>
              <a:t>Le transport; </a:t>
            </a:r>
          </a:p>
          <a:p>
            <a:pPr algn="just"/>
            <a:r>
              <a:rPr lang="fr-FR" dirty="0" smtClean="0"/>
              <a:t>la fourniture et la distribution des produits et services;</a:t>
            </a:r>
          </a:p>
          <a:p>
            <a:pPr algn="just"/>
            <a:r>
              <a:rPr lang="fr-FR" dirty="0" smtClean="0"/>
              <a:t>Les activités financières ;</a:t>
            </a:r>
          </a:p>
          <a:p>
            <a:pPr algn="just"/>
            <a:r>
              <a:rPr lang="fr-FR" dirty="0" smtClean="0"/>
              <a:t>Les opérations d’assurance;</a:t>
            </a:r>
          </a:p>
          <a:p>
            <a:pPr algn="just"/>
            <a:r>
              <a:rPr lang="fr-FR" dirty="0" smtClean="0"/>
              <a:t>Les activités d’entremise.</a:t>
            </a:r>
          </a:p>
          <a:p>
            <a:pPr algn="just"/>
            <a:endParaRPr lang="fr-FR" dirty="0" smtClean="0"/>
          </a:p>
          <a:p>
            <a:pPr algn="just">
              <a:buNone/>
            </a:pPr>
            <a:endParaRPr lang="fr-FR" dirty="0" smtClean="0"/>
          </a:p>
          <a:p>
            <a:pPr>
              <a:buNone/>
            </a:pPr>
            <a:endParaRPr lang="fr-FR" b="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fr-FR" b="1" dirty="0" smtClean="0">
                <a:latin typeface="Arial" pitchFamily="34" charset="0"/>
                <a:cs typeface="Arial" pitchFamily="34" charset="0"/>
              </a:rPr>
              <a:t>	1 - Transport (al. 6, article 6)</a:t>
            </a:r>
          </a:p>
          <a:p>
            <a:pPr algn="just">
              <a:buNone/>
            </a:pPr>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La qualité commerciale concerne toute activité professionnelle de transport, à titre principal ou accessoire d’une activité commerciale, par une personne physique ou morale. </a:t>
            </a:r>
            <a:endParaRPr lang="fr-FR" dirty="0">
              <a:latin typeface="Arial" pitchFamily="34" charset="0"/>
              <a:cs typeface="Arial"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t>Il s’agit:</a:t>
            </a:r>
          </a:p>
          <a:p>
            <a:pPr algn="just"/>
            <a:r>
              <a:rPr lang="fr-FR" dirty="0" smtClean="0"/>
              <a:t>Transport des personnes ou de marchandise;</a:t>
            </a:r>
          </a:p>
          <a:p>
            <a:pPr algn="just"/>
            <a:r>
              <a:rPr lang="fr-FR" dirty="0" smtClean="0"/>
              <a:t>Transport des cadavres ou des mort à l’occasion des funérailles ou d’un rapatriement de la dépouille de l’étranger.</a:t>
            </a:r>
          </a:p>
          <a:p>
            <a:pPr algn="just"/>
            <a:r>
              <a:rPr lang="fr-FR" dirty="0" smtClean="0"/>
              <a:t>Par voie terrestre;</a:t>
            </a:r>
          </a:p>
          <a:p>
            <a:pPr algn="just"/>
            <a:r>
              <a:rPr lang="fr-FR" dirty="0" smtClean="0"/>
              <a:t>Maritime;</a:t>
            </a:r>
          </a:p>
          <a:p>
            <a:pPr algn="just"/>
            <a:r>
              <a:rPr lang="fr-FR" dirty="0" smtClean="0"/>
              <a:t>Fluviale.</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 citoyen qui transporte gratuitement les personnes âgées de son quartier n’accomplit pas des actes de commerce alors même que l’activité de transport est commerciale.</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b="1" dirty="0" smtClean="0"/>
              <a:t>2) Conception renouvelée </a:t>
            </a:r>
          </a:p>
          <a:p>
            <a:pPr>
              <a:buNone/>
            </a:pPr>
            <a:endParaRPr lang="fr-FR" dirty="0" smtClean="0"/>
          </a:p>
          <a:p>
            <a:pPr algn="just">
              <a:buNone/>
            </a:pPr>
            <a:r>
              <a:rPr lang="fr-FR" dirty="0" smtClean="0"/>
              <a:t>	</a:t>
            </a:r>
            <a:r>
              <a:rPr lang="fr-FR" sz="4000" dirty="0" smtClean="0"/>
              <a:t>La vie des affaires ne se réfèrent plus à la notion de commerçant. Certains visent les entreprises, d’autres les professionnels.</a:t>
            </a:r>
            <a:endParaRPr lang="fr-FR" sz="40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fr-FR" b="1" dirty="0" smtClean="0"/>
              <a:t> 2 - Fourniture (al. 14 article 6.)</a:t>
            </a:r>
          </a:p>
          <a:p>
            <a:pPr>
              <a:buNone/>
            </a:pPr>
            <a:endParaRPr lang="fr-FR" b="1" dirty="0" smtClean="0"/>
          </a:p>
          <a:p>
            <a:pPr algn="just"/>
            <a:r>
              <a:rPr lang="fr-FR" dirty="0" smtClean="0"/>
              <a:t>L’entreprise de fourniture consiste à alimenter régulièrement et périodiquement par la livraison, à ses clients, de tous biens et produits ou par la réalisation de toutes prestations de services.</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Ex. La fourniture de vivres à un hôpital ou la fourniture de livres à une école.</a:t>
            </a:r>
          </a:p>
          <a:p>
            <a:pPr algn="just"/>
            <a:r>
              <a:rPr lang="fr-FR" dirty="0" smtClean="0"/>
              <a:t>Assimiler à cette activité de fourniture les abonnements aux journaux ou revues.</a:t>
            </a:r>
          </a:p>
          <a:p>
            <a:pPr algn="just"/>
            <a:r>
              <a:rPr lang="fr-FR" dirty="0" smtClean="0"/>
              <a:t>La fourniture est faite à des clients habituels qui prennent le nom d’abonnés.</a:t>
            </a:r>
            <a:endParaRPr lang="fr-F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r>
              <a:rPr lang="fr-FR" b="1" dirty="0" smtClean="0"/>
              <a:t> Distribution</a:t>
            </a:r>
          </a:p>
          <a:p>
            <a:pPr algn="just"/>
            <a:r>
              <a:rPr lang="fr-FR" dirty="0" smtClean="0"/>
              <a:t>La distribution comporte un aspect de la fourniture, mais ne se caractérisent pas nécessairement par la durée dans le temps et la répétition régulière de l’opération au profit d’un client déterminé. </a:t>
            </a:r>
          </a:p>
          <a:p>
            <a:pPr algn="just"/>
            <a:r>
              <a:rPr lang="fr-FR" dirty="0" smtClean="0"/>
              <a:t>La distribution consiste dans une activité intermédiaire entre la production et la consommation.</a:t>
            </a:r>
            <a:endParaRPr lang="fr-F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r>
              <a:rPr lang="fr-FR" dirty="0" smtClean="0"/>
              <a:t>L’article 6, al. 17 n’a envisagé la distribution que dans un sens restrictif: la distribution d’eau, d’électricité et de gaz.</a:t>
            </a:r>
          </a:p>
          <a:p>
            <a:pPr algn="just"/>
            <a:r>
              <a:rPr lang="fr-FR" dirty="0" smtClean="0"/>
              <a:t>Mais elle concerne d’autres activités:</a:t>
            </a:r>
          </a:p>
          <a:p>
            <a:pPr algn="just"/>
            <a:r>
              <a:rPr lang="fr-FR" dirty="0" smtClean="0"/>
              <a:t>Distribution des livres et périodiques divers;</a:t>
            </a:r>
          </a:p>
          <a:p>
            <a:pPr algn="just"/>
            <a:r>
              <a:rPr lang="fr-FR" dirty="0" smtClean="0"/>
              <a:t> des disques et différents supports audiovisuels;</a:t>
            </a:r>
          </a:p>
          <a:p>
            <a:pPr algn="just"/>
            <a:r>
              <a:rPr lang="fr-FR" dirty="0" smtClean="0"/>
              <a:t>Distribution des produits alimentaires et les biens de consommation.</a:t>
            </a:r>
            <a:endParaRPr lang="fr-F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fr-FR" b="1" dirty="0" smtClean="0">
                <a:latin typeface="Arial" pitchFamily="34" charset="0"/>
                <a:cs typeface="Arial" pitchFamily="34" charset="0"/>
              </a:rPr>
              <a:t>	3 - Les activités financières:</a:t>
            </a:r>
          </a:p>
          <a:p>
            <a:pPr algn="just">
              <a:buNone/>
            </a:pPr>
            <a:r>
              <a:rPr lang="fr-FR" b="1" dirty="0" smtClean="0">
                <a:latin typeface="Arial" pitchFamily="34" charset="0"/>
                <a:cs typeface="Arial" pitchFamily="34" charset="0"/>
              </a:rPr>
              <a:t>	 Les opérations de banque et de change</a:t>
            </a:r>
            <a:r>
              <a:rPr lang="fr-FR" dirty="0" smtClean="0">
                <a:latin typeface="Arial" pitchFamily="34" charset="0"/>
                <a:cs typeface="Arial" pitchFamily="34" charset="0"/>
              </a:rPr>
              <a:t>. Ce type d’actes est commercial car le but est toujours </a:t>
            </a:r>
            <a:r>
              <a:rPr lang="fr-FR" u="sng" dirty="0" smtClean="0">
                <a:latin typeface="Arial" pitchFamily="34" charset="0"/>
                <a:cs typeface="Arial" pitchFamily="34" charset="0"/>
              </a:rPr>
              <a:t>spéculatif</a:t>
            </a:r>
            <a:r>
              <a:rPr lang="fr-FR" dirty="0" smtClean="0">
                <a:latin typeface="Arial" pitchFamily="34" charset="0"/>
                <a:cs typeface="Arial" pitchFamily="34" charset="0"/>
              </a:rPr>
              <a:t>. Ces opérations sont commerciales à l’égard du banquier, mais ne le sont pas à l’égard du consommateur.</a:t>
            </a:r>
          </a:p>
          <a:p>
            <a:pPr algn="just">
              <a:buNone/>
            </a:pPr>
            <a:endParaRPr lang="fr-FR" dirty="0" smtClean="0">
              <a:latin typeface="Arial" pitchFamily="34" charset="0"/>
              <a:cs typeface="Arial"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Les opérations de banque comprennent la réception de fonds du public, les opérations de crédit, ainsi que la mise à la disposition de la clientèle ou la gestion de moyens de paiement.</a:t>
            </a:r>
            <a:endParaRPr lang="fr-F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lnSpcReduction="10000"/>
          </a:bodyPr>
          <a:lstStyle/>
          <a:p>
            <a:pPr>
              <a:buNone/>
            </a:pPr>
            <a:r>
              <a:rPr lang="fr-FR" b="1" dirty="0" smtClean="0"/>
              <a:t>	4 - Les opérations d’assurance</a:t>
            </a:r>
          </a:p>
          <a:p>
            <a:pPr algn="just">
              <a:buFont typeface="Arial" charset="0"/>
              <a:buChar char="•"/>
            </a:pPr>
            <a:r>
              <a:rPr lang="fr-FR" dirty="0" smtClean="0"/>
              <a:t>Dans l’ancien Code de commerce, seule l’assurance maritime était visée. L’assurance terrestre était déclarée commerciale parce qu’on imposait à l’assurance d’adopter la forme de société anonyme.</a:t>
            </a:r>
          </a:p>
          <a:p>
            <a:pPr algn="just">
              <a:buFont typeface="Arial" charset="0"/>
              <a:buChar char="•"/>
            </a:pPr>
            <a:r>
              <a:rPr lang="fr-FR" dirty="0" smtClean="0"/>
              <a:t>Aujourd’hui, le texte ne distingue pas, c’est-à-dire la commercialité s’étend à tous les actes et à toutes les polices d’assurances.</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algn="just"/>
            <a:r>
              <a:rPr lang="fr-FR" dirty="0" smtClean="0"/>
              <a:t>Cette commercialité suppose un grand nombre de contrats, le paiement de primes fixes et la poursuite d’un but lucratif.</a:t>
            </a:r>
          </a:p>
          <a:p>
            <a:pPr algn="just"/>
            <a:r>
              <a:rPr lang="fr-FR" dirty="0" smtClean="0"/>
              <a:t>En effet, l’assureur donne la sécurité de l’exploitation.</a:t>
            </a:r>
          </a:p>
          <a:p>
            <a:pPr algn="just"/>
            <a:r>
              <a:rPr lang="fr-FR" dirty="0" smtClean="0"/>
              <a:t>Les opérations d’assurances ne peuvent être faites que par des </a:t>
            </a:r>
            <a:r>
              <a:rPr lang="fr-FR" b="1" dirty="0" smtClean="0"/>
              <a:t>sociétés par action </a:t>
            </a:r>
            <a:r>
              <a:rPr lang="fr-FR" dirty="0" smtClean="0"/>
              <a:t>placée sous la surveillance de l’Etat. Ces sociétés ont, par leur forme même, une nature commerciale.</a:t>
            </a:r>
            <a:endParaRPr lang="fr-F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dirty="0" smtClean="0"/>
              <a:t>Il en est autrement pour les sociétés mutuelles qui ne cherchent pas de bénéfices mais tendent à faire payer à leurs adhérents les primes les plus faibles possibles.</a:t>
            </a:r>
            <a:endParaRPr lang="fr-F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r>
              <a:rPr lang="fr-FR" b="1" dirty="0" smtClean="0"/>
              <a:t>	 5 - Activités d’entremise</a:t>
            </a:r>
          </a:p>
          <a:p>
            <a:pPr>
              <a:buNone/>
            </a:pPr>
            <a:endParaRPr lang="fr-FR" b="1" dirty="0" smtClean="0"/>
          </a:p>
          <a:p>
            <a:pPr algn="just"/>
            <a:r>
              <a:rPr lang="fr-FR" dirty="0" smtClean="0"/>
              <a:t>Il s’agit:</a:t>
            </a:r>
          </a:p>
          <a:p>
            <a:pPr algn="just"/>
            <a:r>
              <a:rPr lang="fr-FR" dirty="0" smtClean="0"/>
              <a:t> du courtage ;</a:t>
            </a:r>
          </a:p>
          <a:p>
            <a:pPr algn="just"/>
            <a:r>
              <a:rPr lang="fr-FR" dirty="0" smtClean="0"/>
              <a:t> de la commission;</a:t>
            </a:r>
          </a:p>
          <a:p>
            <a:pPr algn="just"/>
            <a:r>
              <a:rPr lang="fr-FR" dirty="0" smtClean="0"/>
              <a:t> du bureau et de l’agence d’affaires, de voyage. </a:t>
            </a:r>
          </a:p>
          <a:p>
            <a:pPr algn="just">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b="1" dirty="0"/>
          </a:p>
        </p:txBody>
      </p:sp>
      <p:sp>
        <p:nvSpPr>
          <p:cNvPr id="3" name="Espace réservé du contenu 2"/>
          <p:cNvSpPr>
            <a:spLocks noGrp="1"/>
          </p:cNvSpPr>
          <p:nvPr>
            <p:ph idx="1"/>
          </p:nvPr>
        </p:nvSpPr>
        <p:spPr/>
        <p:txBody>
          <a:bodyPr>
            <a:normAutofit fontScale="92500"/>
          </a:bodyPr>
          <a:lstStyle/>
          <a:p>
            <a:pPr algn="just">
              <a:buNone/>
            </a:pPr>
            <a:endParaRPr lang="fr-FR" dirty="0" smtClean="0"/>
          </a:p>
          <a:p>
            <a:pPr algn="just"/>
            <a:r>
              <a:rPr lang="fr-FR" dirty="0" smtClean="0"/>
              <a:t>Le droit commercial est une branche du droit privé qui réglemente les activités de commerce, de production, de distribution et de services.</a:t>
            </a:r>
          </a:p>
          <a:p>
            <a:pPr algn="just"/>
            <a:r>
              <a:rPr lang="fr-FR" dirty="0" smtClean="0"/>
              <a:t>Il englobe à la fois le commerce au sens courant du terme, c'est-à-dire les activités d'échange et de production. Il régit également l'exercice de la profession de commerçant et définit le régime juridique applicable aux actes de commerce.</a:t>
            </a:r>
            <a:endParaRPr lang="fr-F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r>
              <a:rPr lang="fr-FR" b="1" dirty="0" smtClean="0"/>
              <a:t>1°) Le courtier</a:t>
            </a:r>
          </a:p>
          <a:p>
            <a:pPr algn="just"/>
            <a:r>
              <a:rPr lang="fr-FR" dirty="0" smtClean="0"/>
              <a:t>Il rapproche les parties désirant de conclure une opération: compagnies d’assurance et assuré.</a:t>
            </a:r>
          </a:p>
          <a:p>
            <a:pPr algn="just"/>
            <a:r>
              <a:rPr lang="fr-FR" dirty="0" smtClean="0"/>
              <a:t>Il ne passe pas le contrat recherché, il conduit les parties à l’autel, mais ne se marie pas.</a:t>
            </a:r>
          </a:p>
          <a:p>
            <a:pPr algn="just"/>
            <a:r>
              <a:rPr lang="fr-FR" dirty="0" smtClean="0"/>
              <a:t>Il se limite à rechercher un partenaire, à le rapprocher d’un autre, à mettre en contact les entreprises désireuses de contracter et éventuellement à les renseigner et les assister dans leurs négociations. </a:t>
            </a:r>
            <a:endParaRPr lang="fr-FR" b="1" dirty="0" smtClean="0"/>
          </a:p>
          <a:p>
            <a:pPr algn="just"/>
            <a:endParaRPr lang="fr-FR" dirty="0" smtClean="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10000"/>
          </a:bodyPr>
          <a:lstStyle/>
          <a:p>
            <a:pPr algn="just">
              <a:buNone/>
            </a:pPr>
            <a:r>
              <a:rPr lang="fr-FR" dirty="0" smtClean="0"/>
              <a:t>	</a:t>
            </a:r>
            <a:r>
              <a:rPr lang="fr-FR" b="1" dirty="0" smtClean="0"/>
              <a:t>2°) Le commissionnaire</a:t>
            </a:r>
          </a:p>
          <a:p>
            <a:pPr algn="just">
              <a:buFont typeface="Arial" charset="0"/>
              <a:buChar char="•"/>
            </a:pPr>
            <a:r>
              <a:rPr lang="fr-FR" dirty="0" smtClean="0"/>
              <a:t>A la différence du courtier, le commissionnaire agit en son nom pour le compte d’un commettant, il passe le contrat pour le compte de ce dernier, mais en son nom propre, et le tiers cocontractant ne connaît que lui.</a:t>
            </a:r>
          </a:p>
          <a:p>
            <a:pPr algn="just">
              <a:buFont typeface="Arial" charset="0"/>
              <a:buChar char="•"/>
            </a:pPr>
            <a:r>
              <a:rPr lang="fr-FR" dirty="0" smtClean="0"/>
              <a:t>Le secteur de prédilection de la commission est celui des transports, le commissionnaire concluant le contrat de transport avec le transporteur pour le compte de l’entreprise désirant faire déplacer ou livrer des marchandises.</a:t>
            </a:r>
          </a:p>
          <a:p>
            <a:pPr algn="just">
              <a:buNone/>
            </a:pPr>
            <a:endParaRPr lang="fr-FR" dirty="0" smtClean="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689119"/>
            <a:ext cx="8229600" cy="4525963"/>
          </a:xfrm>
        </p:spPr>
        <p:txBody>
          <a:bodyPr>
            <a:normAutofit fontScale="92500" lnSpcReduction="10000"/>
          </a:bodyPr>
          <a:lstStyle/>
          <a:p>
            <a:pPr>
              <a:buNone/>
            </a:pPr>
            <a:r>
              <a:rPr lang="fr-FR" dirty="0" smtClean="0"/>
              <a:t>	</a:t>
            </a:r>
            <a:r>
              <a:rPr lang="fr-FR" b="1" dirty="0" smtClean="0"/>
              <a:t>3°) l’agent d’affaires</a:t>
            </a:r>
          </a:p>
          <a:p>
            <a:pPr>
              <a:buNone/>
            </a:pPr>
            <a:r>
              <a:rPr lang="fr-FR" dirty="0" smtClean="0"/>
              <a:t>	L’agent d’affaires est celui qui gère les affaires d’autrui: </a:t>
            </a:r>
          </a:p>
          <a:p>
            <a:pPr>
              <a:buFontTx/>
              <a:buChar char="-"/>
            </a:pPr>
            <a:r>
              <a:rPr lang="fr-FR" dirty="0" smtClean="0"/>
              <a:t>recouvrement de créances;</a:t>
            </a:r>
          </a:p>
          <a:p>
            <a:pPr>
              <a:buFontTx/>
              <a:buChar char="-"/>
            </a:pPr>
            <a:r>
              <a:rPr lang="fr-FR" dirty="0" smtClean="0"/>
              <a:t>Organisation de voyages;</a:t>
            </a:r>
          </a:p>
          <a:p>
            <a:pPr>
              <a:buFontTx/>
              <a:buChar char="-"/>
            </a:pPr>
            <a:r>
              <a:rPr lang="fr-FR" dirty="0" smtClean="0"/>
              <a:t>Promotion immobilières;</a:t>
            </a:r>
          </a:p>
          <a:p>
            <a:pPr>
              <a:buFontTx/>
              <a:buChar char="-"/>
            </a:pPr>
            <a:r>
              <a:rPr lang="fr-FR" dirty="0" smtClean="0"/>
              <a:t>Surveillance et organisation de travaux;</a:t>
            </a:r>
          </a:p>
          <a:p>
            <a:pPr>
              <a:buFontTx/>
              <a:buChar char="-"/>
            </a:pPr>
            <a:r>
              <a:rPr lang="fr-FR" dirty="0" smtClean="0"/>
              <a:t>Administrateur de biens;</a:t>
            </a:r>
          </a:p>
          <a:p>
            <a:pPr>
              <a:buFontTx/>
              <a:buChar char="-"/>
            </a:pPr>
            <a:r>
              <a:rPr lang="fr-FR" dirty="0" smtClean="0"/>
              <a:t>Détective privé.</a:t>
            </a:r>
          </a:p>
          <a:p>
            <a:pPr>
              <a:buFontTx/>
              <a:buChar char="-"/>
            </a:pPr>
            <a:endParaRPr lang="fr-FR" dirty="0" smtClean="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L’expert- comptable qui sort de son rôle traditionnel et gère des fonds importants pour le compte de producteurs de cinéma est un agent d’affaires.</a:t>
            </a:r>
            <a:endParaRPr lang="fr-F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214290"/>
            <a:ext cx="8229600" cy="1285876"/>
          </a:xfrm>
        </p:spPr>
        <p:txBody>
          <a:bodyPr>
            <a:normAutofit fontScale="90000"/>
          </a:bodyPr>
          <a:lstStyle/>
          <a:p>
            <a:r>
              <a:rPr lang="fr-FR" sz="4000" b="1" dirty="0" smtClean="0"/>
              <a:t>Chapitre 2 –La commercialité par accessoire</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pPr>
              <a:buNone/>
            </a:pPr>
            <a:endParaRPr lang="fr-FR" b="1" dirty="0" smtClean="0"/>
          </a:p>
          <a:p>
            <a:pPr algn="just"/>
            <a:r>
              <a:rPr lang="fr-FR" dirty="0" smtClean="0"/>
              <a:t>Selon l’article 10 C.C.: </a:t>
            </a:r>
          </a:p>
          <a:p>
            <a:pPr algn="just">
              <a:buNone/>
            </a:pPr>
            <a:endParaRPr lang="fr-FR" dirty="0" smtClean="0"/>
          </a:p>
          <a:p>
            <a:pPr algn="just"/>
            <a:r>
              <a:rPr lang="fr-FR" dirty="0" smtClean="0"/>
              <a:t>« Sont également réputés actes de commerce, les faits et actes accomplis par le commerçant à </a:t>
            </a:r>
            <a:r>
              <a:rPr lang="fr-FR" u="sng" dirty="0" smtClean="0"/>
              <a:t>l'occasion</a:t>
            </a:r>
            <a:r>
              <a:rPr lang="fr-FR" dirty="0" smtClean="0"/>
              <a:t> de son commerce, sauf preuve contraire. »</a:t>
            </a:r>
          </a:p>
          <a:p>
            <a:pPr algn="just"/>
            <a:endParaRPr lang="fr-FR" dirty="0" smtClean="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buNone/>
            </a:pPr>
            <a:r>
              <a:rPr lang="fr-FR" dirty="0" smtClean="0">
                <a:latin typeface="Arial" pitchFamily="34" charset="0"/>
                <a:cs typeface="Arial" pitchFamily="34" charset="0"/>
              </a:rPr>
              <a:t>	</a:t>
            </a:r>
            <a:r>
              <a:rPr lang="fr-FR" dirty="0" smtClean="0">
                <a:latin typeface="Arial" pitchFamily="34" charset="0"/>
                <a:cs typeface="Arial" pitchFamily="34" charset="0"/>
              </a:rPr>
              <a:t> Un acte est qualifié d’acte de commerce lorsqu’il a été accompli par un commerçant pour les besoins de son commerce.</a:t>
            </a:r>
            <a:endParaRPr lang="fr-FR" dirty="0" smtClean="0">
              <a:latin typeface="Arial" pitchFamily="34" charset="0"/>
              <a:cs typeface="Arial" pitchFamily="34" charset="0"/>
            </a:endParaRPr>
          </a:p>
          <a:p>
            <a:pPr>
              <a:buNone/>
            </a:pPr>
            <a:endParaRPr lang="fr-F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Il faut la réunion de deux conditions :</a:t>
            </a:r>
          </a:p>
          <a:p>
            <a:pPr algn="just"/>
            <a:r>
              <a:rPr lang="fr-FR" dirty="0" smtClean="0"/>
              <a:t>1°) Ces activités doivent avoir été accomplies par un commerçant ;</a:t>
            </a:r>
          </a:p>
          <a:p>
            <a:pPr algn="just">
              <a:buNone/>
            </a:pPr>
            <a:endParaRPr lang="fr-FR" dirty="0" smtClean="0"/>
          </a:p>
          <a:p>
            <a:pPr algn="just"/>
            <a:r>
              <a:rPr lang="fr-FR" dirty="0" smtClean="0"/>
              <a:t>2°) Ces actes doivent avoir un lien avec l’activité commerciale du commerçant.</a:t>
            </a:r>
          </a:p>
          <a:p>
            <a:pPr>
              <a:buNone/>
            </a:pPr>
            <a:endParaRPr lang="fr-F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sz="3600" dirty="0" smtClean="0"/>
              <a:t>Ex. Un industriel qui achète un PC pour les besoins de son activité commerciale; ce n’est pas un acte de commerce mais un acte civil en principe, mais puisque cet acte est nécessaire à l’activité, il sera un accessoire et on applique les règles commerciale</a:t>
            </a:r>
            <a:r>
              <a:rPr lang="ar-MA" sz="3600" dirty="0" smtClean="0"/>
              <a:t>s</a:t>
            </a:r>
            <a:r>
              <a:rPr lang="fr-FR" sz="3600" dirty="0" smtClean="0"/>
              <a:t>.</a:t>
            </a:r>
          </a:p>
          <a:p>
            <a:pPr>
              <a:buNone/>
            </a:pPr>
            <a:endParaRPr lang="fr-F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r>
              <a:rPr lang="fr-FR" dirty="0" smtClean="0"/>
              <a:t>La location d’un immeuble pour loger le siège d’une société commerciale ou celle d’un hangar pour stocker les marchandises.</a:t>
            </a:r>
          </a:p>
          <a:p>
            <a:pPr algn="just"/>
            <a:r>
              <a:rPr lang="fr-FR" dirty="0" smtClean="0"/>
              <a:t>Une association qui organise des spectacles publics dont le profit est versé à des organisations charitables, conformément à l’objet de l’association.</a:t>
            </a:r>
          </a:p>
          <a:p>
            <a:pPr algn="just"/>
            <a:r>
              <a:rPr lang="fr-FR" dirty="0" smtClean="0"/>
              <a:t>Les spectacles ainsi donnés revêtent-ils le caractère d’actes de commerce? </a:t>
            </a:r>
            <a:endParaRPr lang="fr-F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dirty="0" smtClean="0"/>
              <a:t>Non, car ils ne sont qu’accessoire à l’activité de l’association.</a:t>
            </a:r>
          </a:p>
          <a:p>
            <a:pPr algn="just"/>
            <a:r>
              <a:rPr lang="fr-FR" dirty="0" smtClean="0"/>
              <a:t>Si un commerçant emprunte une somme d’argent sans en préciser l’affectation et que peu après il achète des biens pour son fonds de commerce et fait également réaliser des travaux de sa maison: est-ce que ce prêt est de nature civile ou commerciale?</a:t>
            </a:r>
          </a:p>
          <a:p>
            <a:pPr>
              <a:buNone/>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b="1" dirty="0"/>
          </a:p>
        </p:txBody>
      </p:sp>
      <p:sp>
        <p:nvSpPr>
          <p:cNvPr id="3" name="Espace réservé du contenu 2"/>
          <p:cNvSpPr>
            <a:spLocks noGrp="1"/>
          </p:cNvSpPr>
          <p:nvPr>
            <p:ph idx="1"/>
          </p:nvPr>
        </p:nvSpPr>
        <p:spPr/>
        <p:txBody>
          <a:bodyPr>
            <a:normAutofit/>
          </a:bodyPr>
          <a:lstStyle/>
          <a:p>
            <a:pPr algn="just"/>
            <a:r>
              <a:rPr lang="fr-FR" sz="4000" dirty="0" smtClean="0"/>
              <a:t>Il couvre non seulement les activités commerciales mais aussi les activités industrielles, les activités bancaires, les assurances, ainsi que tous les services mis à la disposition des consommateurs.</a:t>
            </a:r>
            <a:endParaRPr lang="fr-FR" sz="400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buNone/>
            </a:pPr>
            <a:r>
              <a:rPr lang="fr-FR" dirty="0" smtClean="0"/>
              <a:t>Pour éviter toute difficulté la jurisprudence a posé une </a:t>
            </a:r>
            <a:r>
              <a:rPr lang="fr-FR" u="sng" dirty="0" smtClean="0"/>
              <a:t>présomption simple </a:t>
            </a:r>
            <a:r>
              <a:rPr lang="fr-FR" dirty="0" smtClean="0"/>
              <a:t>selon lequel tous les actes effectués par un commerçant sont commerciaux par accessoire sauf preuve contraire qui peut être apporté par tout moyen. </a:t>
            </a:r>
          </a:p>
          <a:p>
            <a:pPr algn="just">
              <a:buNone/>
            </a:pPr>
            <a:r>
              <a:rPr lang="fr-FR" dirty="0" smtClean="0"/>
              <a:t>	Ce sera à celui qui entend démontrer le caractère civil du prêt d’établir qu’il n’a pas été souscrit pour les besoins de son commerce.</a:t>
            </a:r>
          </a:p>
          <a:p>
            <a:endParaRPr lang="fr-FR"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buNone/>
            </a:pPr>
            <a:r>
              <a:rPr lang="fr-FR" dirty="0" smtClean="0"/>
              <a:t>Pour éviter toute difficulté la jurisprudence a posé une </a:t>
            </a:r>
            <a:r>
              <a:rPr lang="fr-FR" u="sng" dirty="0" smtClean="0"/>
              <a:t>présomption simple </a:t>
            </a:r>
            <a:r>
              <a:rPr lang="fr-FR" dirty="0" smtClean="0"/>
              <a:t>selon lequel tous les actes effectués par un commerçant sont commerciaux par accessoire sauf preuve contraire qui peut être apporté par tout moyen. </a:t>
            </a:r>
          </a:p>
          <a:p>
            <a:pPr algn="just">
              <a:buNone/>
            </a:pPr>
            <a:r>
              <a:rPr lang="fr-FR" dirty="0" smtClean="0"/>
              <a:t>	Ce sera à celui qui entend démontrer le caractère civil du prêt d’établir qu’il n’a pas été souscrit pour les besoins de son commerce.</a:t>
            </a:r>
          </a:p>
          <a:p>
            <a:endParaRPr lang="fr-FR"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buFont typeface="Arial" charset="0"/>
              <a:buChar char="•"/>
            </a:pPr>
            <a:r>
              <a:rPr lang="fr-FR" dirty="0" smtClean="0"/>
              <a:t>Mais quand le commerçant agit dans le cadre de la vie familiale, ou à l’occasion d’un voyage de vacances personnelles, et tout comportement étranger à l’activité commerciale, ces actes demeurent de nature civile.</a:t>
            </a:r>
          </a:p>
          <a:p>
            <a:pPr algn="just">
              <a:buNone/>
            </a:pPr>
            <a:endParaRPr lang="fr-FR" dirty="0" smtClean="0"/>
          </a:p>
          <a:p>
            <a:pPr algn="just">
              <a:buNone/>
            </a:pPr>
            <a:endParaRPr lang="fr-FR" dirty="0" smtClean="0"/>
          </a:p>
          <a:p>
            <a:pPr>
              <a:buNone/>
            </a:pPr>
            <a:endParaRPr lang="fr-FR"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Chapitre 3 – la commercialité par la forme</a:t>
            </a:r>
            <a:endParaRPr lang="fr-FR" b="1" dirty="0"/>
          </a:p>
        </p:txBody>
      </p:sp>
      <p:sp>
        <p:nvSpPr>
          <p:cNvPr id="3" name="Espace réservé du contenu 2"/>
          <p:cNvSpPr>
            <a:spLocks noGrp="1"/>
          </p:cNvSpPr>
          <p:nvPr>
            <p:ph idx="1"/>
          </p:nvPr>
        </p:nvSpPr>
        <p:spPr/>
        <p:txBody>
          <a:bodyPr>
            <a:normAutofit/>
          </a:bodyPr>
          <a:lstStyle/>
          <a:p>
            <a:pPr algn="just">
              <a:buNone/>
            </a:pPr>
            <a:r>
              <a:rPr lang="fr-FR" dirty="0" smtClean="0"/>
              <a:t>* C’est la forme de l’acte qui lui confère la qualité d’acte de commerce, que cet acte soit isolé ou non, qu’il soit accompli par un commerçant ou non.</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Un effet de commerce est un écrit par lequel une personne reconnaît l’existence d’une dette envers une autre personne.</a:t>
            </a:r>
          </a:p>
          <a:p>
            <a:pPr algn="just"/>
            <a:r>
              <a:rPr lang="fr-FR" dirty="0" smtClean="0"/>
              <a:t>Il existe plusieurs types des effets de commerce dont les plus importants sont : la L.C., le B.O. et le chèque.</a:t>
            </a:r>
            <a:endParaRPr lang="fr-FR"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2400" dirty="0" smtClean="0"/>
              <a:t>Les effets de commerce ont trois avantages :</a:t>
            </a:r>
          </a:p>
          <a:p>
            <a:pPr algn="just">
              <a:buFont typeface="Wingdings" pitchFamily="2" charset="2"/>
              <a:buChar char="Ø"/>
            </a:pPr>
            <a:r>
              <a:rPr lang="fr-FR" sz="2400" dirty="0" smtClean="0"/>
              <a:t> ils sont des moyens de garanties de créance, c’est-à-dire que c’est une garantie de paiement à </a:t>
            </a:r>
            <a:r>
              <a:rPr lang="fr-FR" sz="2400" dirty="0" smtClean="0"/>
              <a:t>l’échéance sauf pour le chèque qui ne être utilisé comme un moyen de garantie</a:t>
            </a:r>
          </a:p>
          <a:p>
            <a:pPr algn="just">
              <a:buFont typeface="Wingdings" pitchFamily="2" charset="2"/>
              <a:buChar char="Ø"/>
            </a:pPr>
            <a:endParaRPr lang="fr-FR" sz="2400" dirty="0" smtClean="0"/>
          </a:p>
          <a:p>
            <a:pPr algn="just">
              <a:buFont typeface="Wingdings" pitchFamily="2" charset="2"/>
              <a:buChar char="Ø"/>
            </a:pPr>
            <a:r>
              <a:rPr lang="fr-FR" sz="2400" dirty="0" smtClean="0"/>
              <a:t>ils </a:t>
            </a:r>
            <a:r>
              <a:rPr lang="fr-FR" sz="2400" dirty="0" smtClean="0"/>
              <a:t>sont aussi des moyens de financement à travers l’opération d’escompte commercial</a:t>
            </a:r>
            <a:r>
              <a:rPr lang="fr-FR" sz="2400" dirty="0" smtClean="0"/>
              <a:t>.</a:t>
            </a:r>
          </a:p>
          <a:p>
            <a:pPr algn="just">
              <a:buFont typeface="Wingdings" pitchFamily="2" charset="2"/>
              <a:buChar char="Ø"/>
            </a:pPr>
            <a:endParaRPr lang="fr-FR" sz="2400" dirty="0" smtClean="0"/>
          </a:p>
          <a:p>
            <a:pPr algn="just">
              <a:buFont typeface="Wingdings" pitchFamily="2" charset="2"/>
              <a:buChar char="ü"/>
            </a:pPr>
            <a:r>
              <a:rPr lang="fr-FR" sz="2400" dirty="0" smtClean="0"/>
              <a:t> Exemple un effet de commerce : j’ai vendu des marchandises donc je peux financer mes besoins de trésorerie.</a:t>
            </a:r>
            <a:endParaRPr lang="fr-FR" sz="2400"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buFont typeface="Wingdings" pitchFamily="2" charset="2"/>
              <a:buChar char="Ø"/>
            </a:pPr>
            <a:r>
              <a:rPr lang="fr-FR" dirty="0" smtClean="0"/>
              <a:t> Ils sont encore des moyens de paiement à travers l’opération d’endossement.</a:t>
            </a:r>
          </a:p>
          <a:p>
            <a:pPr algn="just">
              <a:buFont typeface="Wingdings" pitchFamily="2" charset="2"/>
              <a:buChar char="ü"/>
            </a:pPr>
            <a:r>
              <a:rPr lang="fr-FR" dirty="0" smtClean="0"/>
              <a:t> Exemple : une personne m’a signé une traite soit j’attends jusqu’à la date d’échéance, soit je l’escompte donc j’aurai de l’argent ou je paie une dette à une autre personne avec cet effet de commerce, c’est l’opération d’endossement.</a:t>
            </a:r>
            <a:endParaRPr lang="fr-FR"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buNone/>
            </a:pPr>
            <a:r>
              <a:rPr lang="fr-FR" dirty="0" smtClean="0"/>
              <a:t>	</a:t>
            </a:r>
            <a:r>
              <a:rPr lang="fr-FR" b="1" dirty="0" smtClean="0"/>
              <a:t>1) La lettre de change</a:t>
            </a:r>
          </a:p>
          <a:p>
            <a:pPr algn="just"/>
            <a:r>
              <a:rPr lang="fr-FR" dirty="0" smtClean="0"/>
              <a:t>La L.C. est apparue en Italie au moyen âge ; elle a d’abord été employée comme </a:t>
            </a:r>
            <a:r>
              <a:rPr lang="fr-FR" dirty="0" smtClean="0">
                <a:solidFill>
                  <a:srgbClr val="FF0000"/>
                </a:solidFill>
                <a:effectLst>
                  <a:outerShdw blurRad="38100" dist="38100" dir="2700000" algn="tl">
                    <a:srgbClr val="000000">
                      <a:alpha val="43137"/>
                    </a:srgbClr>
                  </a:outerShdw>
                </a:effectLst>
              </a:rPr>
              <a:t>moyen de change et de paiement à distance. </a:t>
            </a:r>
            <a:r>
              <a:rPr lang="fr-FR" dirty="0" smtClean="0"/>
              <a:t>Ainsi, lorsqu’un commerçant de Florence se rendait à la Foire de Lyon pour y faire des achats, il demandait à son banquier milanais, en échange de monnaies italiennes qu’il lui versait, une lettre adressée par le banquier à son correspondant lyonnais et donnant l’ordre à celui-ci de verse la somme en monnaie française au commerçant à son arrivé ;</a:t>
            </a:r>
            <a:endParaRPr lang="fr-FR" dirty="0" smtClean="0">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c’était le « change tiré » (d’où le nom de « traite »), par opposition au « change manuel » ordinaire ; il évitait un transport matériel de monnaie de Milan à Lyon et le banquier avait droit à une commission pour le service rendu, sans tomber sous le coup de l’usure.</a:t>
            </a:r>
            <a:endParaRPr lang="fr-FR"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algn="just"/>
            <a:r>
              <a:rPr lang="fr-FR" dirty="0" smtClean="0"/>
              <a:t>Elle devient ensuite un </a:t>
            </a:r>
            <a:r>
              <a:rPr lang="fr-FR" b="1" i="1" dirty="0" smtClean="0">
                <a:solidFill>
                  <a:srgbClr val="FF3300"/>
                </a:solidFill>
              </a:rPr>
              <a:t>instrument de paiement</a:t>
            </a:r>
            <a:r>
              <a:rPr lang="fr-FR" b="1" dirty="0" smtClean="0"/>
              <a:t> </a:t>
            </a:r>
            <a:r>
              <a:rPr lang="fr-FR" dirty="0" smtClean="0"/>
              <a:t>par lequel les débiteurs payaient leurs créanciers.</a:t>
            </a:r>
          </a:p>
          <a:p>
            <a:pPr algn="just">
              <a:buNone/>
            </a:pPr>
            <a:r>
              <a:rPr lang="fr-FR" dirty="0" smtClean="0"/>
              <a:t>	 Mais elle </a:t>
            </a:r>
            <a:r>
              <a:rPr lang="fr-FR" i="1" dirty="0" smtClean="0">
                <a:solidFill>
                  <a:srgbClr val="009900"/>
                </a:solidFill>
              </a:rPr>
              <a:t>n’est pas une monnaie</a:t>
            </a:r>
            <a:r>
              <a:rPr lang="fr-FR" dirty="0" smtClean="0"/>
              <a:t> car elle n’est libératoire que si elle est effectivement payée.</a:t>
            </a:r>
          </a:p>
          <a:p>
            <a:pPr algn="just">
              <a:buFont typeface="Arial" charset="0"/>
              <a:buChar char="•"/>
            </a:pPr>
            <a:r>
              <a:rPr lang="fr-FR" dirty="0" smtClean="0"/>
              <a:t>Le dynamisme et l’essor des transactions internationales au XXème siècle expliquent la consécration juridique internationale du titre par la convention de Genève du 7 juin 1930 adoptée par le Maroc dès 1939.</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4000" dirty="0" smtClean="0"/>
              <a:t>Il a pour principaux acteurs des personnes physiques (les commerçants) mais aussi des sociétés qui sont également désignées sous le vocable d'entreprises commerciales.</a:t>
            </a:r>
            <a:endParaRPr lang="fr-FR" sz="4000"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sz="4000" dirty="0" smtClean="0"/>
              <a:t>Actuellement, la lettre de change est devenue un </a:t>
            </a:r>
            <a:r>
              <a:rPr lang="fr-FR" sz="4000" b="1" i="1" dirty="0" smtClean="0">
                <a:solidFill>
                  <a:srgbClr val="FF3300"/>
                </a:solidFill>
              </a:rPr>
              <a:t>instrument de crédit</a:t>
            </a:r>
            <a:r>
              <a:rPr lang="fr-FR" sz="4000" b="1" i="1" u="sng" dirty="0" smtClean="0"/>
              <a:t> </a:t>
            </a:r>
            <a:r>
              <a:rPr lang="fr-FR" sz="4000" dirty="0" smtClean="0"/>
              <a:t>car le tireur peut </a:t>
            </a:r>
            <a:r>
              <a:rPr lang="fr-FR" sz="4000" i="1" dirty="0" smtClean="0">
                <a:solidFill>
                  <a:srgbClr val="009900"/>
                </a:solidFill>
              </a:rPr>
              <a:t>l’escompter</a:t>
            </a:r>
            <a:r>
              <a:rPr lang="fr-FR" sz="4000" dirty="0" smtClean="0"/>
              <a:t>, c’est-à-dire la céder à un banquier sous déduction d’une commission et des intérêts.</a:t>
            </a:r>
          </a:p>
          <a:p>
            <a:endParaRPr lang="fr-FR"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dirty="0" smtClean="0"/>
              <a:t>La L.C. est un écrit par lequel une personne appelée « tireur » invite une autre personne appelée « tiré » à payer à la date d’échéance une somme d’argent appelée « la valeur nominale » soit à elle-même, soit à une autre personne appelée « bénéficiaire ».</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just"/>
            <a:r>
              <a:rPr lang="fr-FR" dirty="0" smtClean="0"/>
              <a:t>La L.C. est émise (ou tirée) par le tireur sur le tiré à qui l’ordre de payer est adressé ; elle l’est au profit du bénéficiaire ou porteur à qui elle est remise.</a:t>
            </a:r>
          </a:p>
          <a:p>
            <a:pPr algn="just"/>
            <a:r>
              <a:rPr lang="fr-FR" dirty="0" smtClean="0"/>
              <a:t>C’est parce que le tireur est créancier du tiré qu’il émet la traite sur lui ; cette créance qui sert de base à la traite s’appelle </a:t>
            </a:r>
            <a:r>
              <a:rPr lang="fr-FR" dirty="0" smtClean="0">
                <a:solidFill>
                  <a:srgbClr val="FF0000"/>
                </a:solidFill>
                <a:effectLst>
                  <a:outerShdw blurRad="38100" dist="38100" dir="2700000" algn="tl">
                    <a:srgbClr val="000000">
                      <a:alpha val="43137"/>
                    </a:srgbClr>
                  </a:outerShdw>
                </a:effectLst>
              </a:rPr>
              <a:t>la provision</a:t>
            </a:r>
            <a:r>
              <a:rPr lang="fr-FR" dirty="0" smtClean="0"/>
              <a:t>. Et le tireur remet la traite au bénéficiaire parce que celui-ci a une créance contre lui, qu’on appelle </a:t>
            </a:r>
            <a:r>
              <a:rPr lang="fr-FR" dirty="0" smtClean="0">
                <a:solidFill>
                  <a:srgbClr val="FF0000"/>
                </a:solidFill>
                <a:effectLst>
                  <a:outerShdw blurRad="38100" dist="38100" dir="2700000" algn="tl">
                    <a:srgbClr val="000000">
                      <a:alpha val="43137"/>
                    </a:srgbClr>
                  </a:outerShdw>
                </a:effectLst>
              </a:rPr>
              <a:t>la valeur fournie.</a:t>
            </a:r>
            <a:endParaRPr lang="fr-FR" dirty="0">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Section 1 – Création de la L.C.</a:t>
            </a:r>
            <a:endParaRPr lang="fr-FR" b="1" dirty="0"/>
          </a:p>
        </p:txBody>
      </p:sp>
      <p:sp>
        <p:nvSpPr>
          <p:cNvPr id="3" name="Espace réservé du contenu 2"/>
          <p:cNvSpPr>
            <a:spLocks noGrp="1"/>
          </p:cNvSpPr>
          <p:nvPr>
            <p:ph idx="1"/>
          </p:nvPr>
        </p:nvSpPr>
        <p:spPr/>
        <p:txBody>
          <a:bodyPr>
            <a:normAutofit fontScale="85000" lnSpcReduction="20000"/>
          </a:bodyPr>
          <a:lstStyle/>
          <a:p>
            <a:r>
              <a:rPr lang="fr-FR" b="1" dirty="0" smtClean="0"/>
              <a:t>1) conditions de forme</a:t>
            </a:r>
          </a:p>
          <a:p>
            <a:r>
              <a:rPr lang="fr-FR" b="1" dirty="0" smtClean="0"/>
              <a:t>A) Exigence de l’écrit</a:t>
            </a:r>
          </a:p>
          <a:p>
            <a:pPr algn="just"/>
            <a:r>
              <a:rPr lang="fr-FR" dirty="0" smtClean="0"/>
              <a:t>Véritable condition de validité et non de simple preuve, le titre formant lettre de change doit légalement et impérativement contenir les mentions légales.</a:t>
            </a:r>
          </a:p>
          <a:p>
            <a:pPr algn="just"/>
            <a:r>
              <a:rPr lang="fr-FR" dirty="0" smtClean="0"/>
              <a:t>L’écrit doit ainsi comporter huit mentions :</a:t>
            </a:r>
          </a:p>
          <a:p>
            <a:pPr algn="just">
              <a:buNone/>
            </a:pPr>
            <a:r>
              <a:rPr lang="fr-FR" dirty="0" smtClean="0"/>
              <a:t>1°) La dénomination « L.C. » insérée dans le texte même du titre et exprimée dans la langue employée pour la rédaction de ce titre ;</a:t>
            </a:r>
          </a:p>
          <a:p>
            <a:pPr algn="just">
              <a:buNone/>
            </a:pPr>
            <a:r>
              <a:rPr lang="fr-FR" dirty="0" smtClean="0"/>
              <a:t>2°) le mandat pur et simple de payer une somme déterminée ;</a:t>
            </a:r>
          </a:p>
          <a:p>
            <a:pPr algn="just">
              <a:buNone/>
            </a:pPr>
            <a:endParaRPr lang="fr-FR" i="1"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algn="just"/>
            <a:r>
              <a:rPr lang="fr-FR" dirty="0" smtClean="0"/>
              <a:t>Le mandat, c’est l’ordre de payer donné par le tireur au tiré. Il doit être pur et simple, c’est-à-dire ne comporter aucune condition : mais une échéance peut être fixée.</a:t>
            </a:r>
          </a:p>
          <a:p>
            <a:pPr algn="just">
              <a:buNone/>
            </a:pPr>
            <a:r>
              <a:rPr lang="fr-FR" dirty="0" smtClean="0"/>
              <a:t>3°) le nom de celui qui doit payer, c’est-à-dire du tiré : en pratique, on y ajoute son adresse. Ce nom peur être aussi le nom du tireur car la lettre peut être tirée sur soi-même par exemple entre deux succursales d’une même banque.</a:t>
            </a:r>
            <a:endParaRPr lang="fr-FR"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lgn="just">
              <a:buNone/>
            </a:pPr>
            <a:r>
              <a:rPr lang="fr-FR" dirty="0" smtClean="0"/>
              <a:t>4°) L’indication de l’échéance, c’est-à-dire de la date à laquelle la lettre devra être payée. Quatre modalités sont prévues :</a:t>
            </a:r>
          </a:p>
          <a:p>
            <a:pPr marL="514350" indent="-514350" algn="just">
              <a:buAutoNum type="alphaLcParenR"/>
            </a:pPr>
            <a:r>
              <a:rPr lang="fr-FR" b="1" dirty="0" smtClean="0">
                <a:solidFill>
                  <a:srgbClr val="FF0000"/>
                </a:solidFill>
                <a:effectLst>
                  <a:outerShdw blurRad="38100" dist="38100" dir="2700000" algn="tl">
                    <a:srgbClr val="000000">
                      <a:alpha val="43137"/>
                    </a:srgbClr>
                  </a:outerShdw>
                </a:effectLst>
              </a:rPr>
              <a:t>Lettre à vue : </a:t>
            </a:r>
            <a:r>
              <a:rPr lang="fr-FR" dirty="0" smtClean="0"/>
              <a:t>elle est payable à tout moment, pendant un an à compter de sa création, sur simple présentation ;</a:t>
            </a:r>
          </a:p>
          <a:p>
            <a:pPr marL="514350" indent="-514350" algn="just">
              <a:buAutoNum type="alphaLcParenR"/>
            </a:pPr>
            <a:r>
              <a:rPr lang="fr-FR" b="1" dirty="0" smtClean="0">
                <a:solidFill>
                  <a:srgbClr val="FF0000"/>
                </a:solidFill>
                <a:effectLst>
                  <a:outerShdw blurRad="38100" dist="38100" dir="2700000" algn="tl">
                    <a:srgbClr val="000000">
                      <a:alpha val="43137"/>
                    </a:srgbClr>
                  </a:outerShdw>
                </a:effectLst>
              </a:rPr>
              <a:t>Lettre à un certain délai de vue </a:t>
            </a:r>
            <a:r>
              <a:rPr lang="fr-FR" dirty="0" smtClean="0"/>
              <a:t>(« à un mois de vue, veuillez payer … » ; la lettre devra être présentée deux fois au tiré, une première fois pour faire courir le délai et une seconde fois pour obtenir le paiement</a:t>
            </a:r>
            <a:endParaRPr lang="fr-FR"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28596" y="1643050"/>
            <a:ext cx="8229600" cy="4525963"/>
          </a:xfrm>
        </p:spPr>
        <p:txBody>
          <a:bodyPr>
            <a:normAutofit fontScale="92500"/>
          </a:bodyPr>
          <a:lstStyle/>
          <a:p>
            <a:pPr algn="just">
              <a:buNone/>
            </a:pPr>
            <a:r>
              <a:rPr lang="fr-FR" b="1" dirty="0" smtClean="0">
                <a:solidFill>
                  <a:srgbClr val="FF0000"/>
                </a:solidFill>
                <a:effectLst>
                  <a:outerShdw blurRad="38100" dist="38100" dir="2700000" algn="tl">
                    <a:srgbClr val="000000">
                      <a:alpha val="43137"/>
                    </a:srgbClr>
                  </a:outerShdw>
                </a:effectLst>
              </a:rPr>
              <a:t>c) Lettre à certain délai de date </a:t>
            </a:r>
            <a:r>
              <a:rPr lang="fr-FR" dirty="0" smtClean="0"/>
              <a:t>(« à trois mois de date … ») ; le point de départ est le jour de la création de la lettre ;</a:t>
            </a:r>
          </a:p>
          <a:p>
            <a:pPr algn="just">
              <a:buNone/>
            </a:pPr>
            <a:r>
              <a:rPr lang="fr-FR" b="1" dirty="0" smtClean="0">
                <a:solidFill>
                  <a:srgbClr val="FF0000"/>
                </a:solidFill>
                <a:effectLst>
                  <a:outerShdw blurRad="38100" dist="38100" dir="2700000" algn="tl">
                    <a:srgbClr val="000000">
                      <a:alpha val="43137"/>
                    </a:srgbClr>
                  </a:outerShdw>
                </a:effectLst>
              </a:rPr>
              <a:t>d) Lettre à jour fixe </a:t>
            </a:r>
            <a:r>
              <a:rPr lang="fr-FR" dirty="0" smtClean="0"/>
              <a:t>(« au 30 du mois de mars … ») ; c’est le cas le plus général ; généralement, on indique le 15 ou le 30 pour faciliter les paiements par compensation entre banquiers (usances). Si aucune échéance n’est indiquée dans la traite, la loi présume que celle-ci est à vue ;</a:t>
            </a:r>
            <a:endParaRPr lang="fr-FR" b="1" dirty="0">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28596" y="1643050"/>
            <a:ext cx="8229600" cy="4525963"/>
          </a:xfrm>
        </p:spPr>
        <p:txBody>
          <a:bodyPr/>
          <a:lstStyle/>
          <a:p>
            <a:pPr algn="just">
              <a:buNone/>
            </a:pPr>
            <a:r>
              <a:rPr lang="fr-FR" dirty="0" smtClean="0"/>
              <a:t>5°) le lieu où le paiement doit s’effectuer. C’est en principe le domicile du tiré , d’ailleurs si le lieu du paiement n’est pas indiqué, la loi décide que la traite sera payable à l’adresse figurant à côté du nom du tiré qui est présumée être celle de son domicile. Mais en pratique, les traites sont toujours domiciliées chez le banquier du tiré.</a:t>
            </a:r>
            <a:endParaRPr lang="fr-FR"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buNone/>
            </a:pPr>
            <a:r>
              <a:rPr lang="fr-FR" sz="3600" dirty="0" smtClean="0"/>
              <a:t>6°) le nom de celui auquel ou à l’ordre duquel le paiement doit être fait, c’est-à-dire du bénéficiaire. La lettre ne peut pas être émise « au porteur » ; mais elle peut circuler au porteur après un endossement en blanc.  </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just"/>
            <a:r>
              <a:rPr lang="fr-FR" dirty="0" smtClean="0"/>
              <a:t>La lettre est en principe « à ordre » même si aucune mention ne le dit, ce qui permet au bénéficiaire de la transmettre par endossement. Mais elle peut être « nominative ou à « personne dénommée » à la condition de le dire expressément par exemple, clause « non endossable » ou « non à ordre ») ; dans ce cas, elle ne peut pas circuler par endossement et ne peut être cédée que selon les formes et avec les effets de la cession civile de créance.</a:t>
            </a:r>
          </a:p>
          <a:p>
            <a:pPr algn="just"/>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pPr marL="571500" indent="-571500">
              <a:buAutoNum type="romanUcParenR" startAt="2"/>
            </a:pPr>
            <a:r>
              <a:rPr lang="fr-FR" b="1" dirty="0" smtClean="0"/>
              <a:t>La formation historique du droit commercial</a:t>
            </a:r>
          </a:p>
          <a:p>
            <a:pPr algn="just"/>
            <a:r>
              <a:rPr lang="fr-FR" b="1" dirty="0" smtClean="0"/>
              <a:t>Code </a:t>
            </a:r>
            <a:r>
              <a:rPr lang="fr-FR" b="1" dirty="0" err="1" smtClean="0"/>
              <a:t>Hamourabi</a:t>
            </a:r>
            <a:r>
              <a:rPr lang="fr-FR" dirty="0" smtClean="0"/>
              <a:t> (-2000 avant JC) on y trouve du droit civil, du droit commercial, du droit de la famille et du droit des femmes</a:t>
            </a:r>
          </a:p>
          <a:p>
            <a:pPr algn="just"/>
            <a:r>
              <a:rPr lang="fr-FR" b="1" dirty="0" smtClean="0"/>
              <a:t>Chez les Hittites</a:t>
            </a:r>
            <a:r>
              <a:rPr lang="fr-FR" dirty="0" smtClean="0"/>
              <a:t> : première bourse des matières premières (matières qui servent à nourrir et travailler). Les esclaves étaient considérés comme une matière première à l’époque. </a:t>
            </a:r>
          </a:p>
          <a:p>
            <a:pPr algn="just"/>
            <a:r>
              <a:rPr lang="fr-FR" b="1" dirty="0" smtClean="0"/>
              <a:t>Droit grec</a:t>
            </a:r>
            <a:r>
              <a:rPr lang="fr-FR" dirty="0" smtClean="0"/>
              <a:t> : mise en place des premières règles bancaires et la banque était confiée aux esclaves. Ils sont devenus gestionnaires de matières premières.</a:t>
            </a:r>
          </a:p>
          <a:p>
            <a:pPr algn="just"/>
            <a:r>
              <a:rPr lang="fr-FR" b="1" dirty="0" smtClean="0"/>
              <a:t>Droit romain</a:t>
            </a:r>
            <a:r>
              <a:rPr lang="fr-FR" dirty="0" smtClean="0"/>
              <a:t> : mise en place du droit tel qu’on le conçoit aujourd’hui. Mise en place d’un droit commercial (réorganisation des banques, de la faillite, d’un droit maritime). Droit plus sévère car en cas de faillite , les individus se trouvaient dans des situations difficiles. </a:t>
            </a:r>
          </a:p>
          <a:p>
            <a:pPr marL="571500" indent="-571500" algn="just">
              <a:buNone/>
            </a:pPr>
            <a:endParaRPr lang="fr-FR" dirty="0" smtClean="0"/>
          </a:p>
          <a:p>
            <a:pPr algn="just"/>
            <a:endParaRPr lang="fr-FR"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buNone/>
            </a:pPr>
            <a:r>
              <a:rPr lang="fr-FR" dirty="0" smtClean="0"/>
              <a:t>7°) l’indication de la date et du lieu de création de la L.C. La date peut être indiquée en chiffres ou en lettres. Elle a de nombreux intérêts ne serait-ce que de déterminer le moment de l’échéance pour les traites à vue ou à un certain délai de vue. L’indication du lieu de la création peut être suppléée par l’adresse indiquée à côté du nom du tireur ;</a:t>
            </a:r>
          </a:p>
          <a:p>
            <a:pPr algn="just">
              <a:buNone/>
            </a:pPr>
            <a:endParaRPr lang="fr-FR"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just">
              <a:buNone/>
            </a:pPr>
            <a:r>
              <a:rPr lang="fr-FR" dirty="0" smtClean="0"/>
              <a:t>8°) La signature de celui qui émet la lettre, c’est-à-dire du tireur ; ce peut être une signature manuscrite ou une simple griffe ou tampon.</a:t>
            </a:r>
          </a:p>
          <a:p>
            <a:pPr algn="just">
              <a:buNone/>
            </a:pPr>
            <a:r>
              <a:rPr lang="fr-FR" u="sng" dirty="0" smtClean="0">
                <a:solidFill>
                  <a:srgbClr val="FF0000"/>
                </a:solidFill>
                <a:effectLst>
                  <a:outerShdw blurRad="38100" dist="38100" dir="2700000" algn="tl">
                    <a:srgbClr val="000000">
                      <a:alpha val="43137"/>
                    </a:srgbClr>
                  </a:outerShdw>
                </a:effectLst>
              </a:rPr>
              <a:t>Sanctions.</a:t>
            </a:r>
            <a:r>
              <a:rPr lang="fr-FR" b="1" dirty="0" smtClean="0"/>
              <a:t> </a:t>
            </a:r>
            <a:r>
              <a:rPr lang="fr-FR" dirty="0" smtClean="0"/>
              <a:t>Si l’une des mentions exigées par la loi fait défaut, le titre ne vaut pas comme L.C. et n’en produit pas les effets. Par exemple, le tiré même acceptant peut refuser de payer une L.C. présentée sans indication du nom d’un bénéficiaire.</a:t>
            </a:r>
            <a:endParaRPr lang="fr-FR" u="sng" dirty="0">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sz="4400" dirty="0" smtClean="0"/>
              <a:t>Cependant, cette nullité n’est pas encourue s’il s’agit d’une mention que la loi permet de suppléer, comme l’indication de l’échéance, du lieu du paiement ou du lieu de création de la lettre.</a:t>
            </a:r>
          </a:p>
          <a:p>
            <a:pPr>
              <a:buNone/>
            </a:pPr>
            <a:endParaRPr lang="fr-FR"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Si certaines mentions avaient été laissées « en blanc » lors de l’émission (comme le nom du bénéficiaire ou le montant de la traite) et sont complétées ultérieurement par le tireur ou un porteur, l’irrégularité de la traite est couvert à l’égard de ceux qui l’ont signée ou reçue de bonne foi après le blanc ait été rempli ; c’est une application du principe de l’indépendance des signatures</a:t>
            </a:r>
            <a:endParaRPr lang="fr-FR"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sz="3600" b="1" dirty="0" smtClean="0">
                <a:solidFill>
                  <a:srgbClr val="FF0000"/>
                </a:solidFill>
                <a:effectLst>
                  <a:outerShdw blurRad="38100" dist="38100" dir="2700000" algn="tl">
                    <a:srgbClr val="000000">
                      <a:alpha val="43137"/>
                    </a:srgbClr>
                  </a:outerShdw>
                </a:effectLst>
              </a:rPr>
              <a:t>Mentions facultatives</a:t>
            </a:r>
          </a:p>
          <a:p>
            <a:pPr algn="just"/>
            <a:r>
              <a:rPr lang="fr-FR" sz="3600" dirty="0" smtClean="0"/>
              <a:t>Il peut y avoir une stipulation d’intérêts, une domiciliation, une clause non endossable. La clause « non endossable » ou la clause de retour sans frais ou « sans protêts » peuvent également figurer.</a:t>
            </a:r>
            <a:endParaRPr lang="fr-FR" sz="3600"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3600" dirty="0" smtClean="0"/>
              <a:t>De même le tireur peut mentionner sur la lettre la nature de la provision, </a:t>
            </a:r>
            <a:r>
              <a:rPr lang="fr-FR" sz="3600" dirty="0" err="1" smtClean="0"/>
              <a:t>c-à-d</a:t>
            </a:r>
            <a:r>
              <a:rPr lang="fr-FR" sz="3600" dirty="0" smtClean="0"/>
              <a:t> la nature de la créance du bénéficiaire contre lui, qui justifie la remise de la lettre.</a:t>
            </a:r>
          </a:p>
          <a:p>
            <a:pPr algn="just">
              <a:buNone/>
            </a:pPr>
            <a:endParaRPr lang="fr-FR" sz="3600"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effectLst>
                  <a:outerShdw blurRad="38100" dist="38100" dir="2700000" algn="tl">
                    <a:srgbClr val="000000">
                      <a:alpha val="43137"/>
                    </a:srgbClr>
                  </a:outerShdw>
                </a:effectLst>
              </a:rPr>
              <a:t>§. 2 – Les conditions de fond</a:t>
            </a:r>
            <a:endParaRPr lang="fr-FR"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normAutofit fontScale="92500" lnSpcReduction="10000"/>
          </a:bodyPr>
          <a:lstStyle/>
          <a:p>
            <a:pPr algn="just"/>
            <a:r>
              <a:rPr lang="fr-FR" sz="3600" dirty="0" smtClean="0"/>
              <a:t>La signature de la L.C. par le tireur est un acte juridique volontaire qui est soumis </a:t>
            </a:r>
            <a:r>
              <a:rPr lang="fr-FR" sz="3600" dirty="0" smtClean="0">
                <a:solidFill>
                  <a:srgbClr val="FF0000"/>
                </a:solidFill>
                <a:effectLst>
                  <a:outerShdw blurRad="38100" dist="38100" dir="2700000" algn="tl">
                    <a:srgbClr val="000000">
                      <a:alpha val="43137"/>
                    </a:srgbClr>
                  </a:outerShdw>
                </a:effectLst>
              </a:rPr>
              <a:t>aux conditions habituelles de fond des actes juridiques et les contrats : consentements, capacité, cause licite.</a:t>
            </a:r>
          </a:p>
          <a:p>
            <a:pPr algn="just"/>
            <a:r>
              <a:rPr lang="fr-FR" sz="3600" dirty="0" smtClean="0"/>
              <a:t>Ces conditions sont requises non seulement pour le tireur, mais pour tout signataire de la L.C. : tiré accepteur, endosseur, donneur d’aval, etc.</a:t>
            </a:r>
            <a:endParaRPr lang="fr-FR" sz="3600"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sz="3600" dirty="0" smtClean="0"/>
              <a:t>La nullité de l’engagement cambiaire pour non-respect d’une condition de fond n’entraîne pas celui de la L.C. La validité de l’engagement de chaque signataire est en effet apprécié séparément en application du principe de l’indépendance des signatures </a:t>
            </a:r>
            <a:endParaRPr lang="fr-FR" sz="3600"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dirty="0" smtClean="0">
                <a:solidFill>
                  <a:srgbClr val="FF0000"/>
                </a:solidFill>
                <a:effectLst>
                  <a:outerShdw blurRad="38100" dist="38100" dir="2700000" algn="tl">
                    <a:srgbClr val="000000">
                      <a:alpha val="43137"/>
                    </a:srgbClr>
                  </a:outerShdw>
                </a:effectLst>
              </a:rPr>
              <a:t>Consentement et pouvoir</a:t>
            </a:r>
          </a:p>
          <a:p>
            <a:pPr algn="just"/>
            <a:r>
              <a:rPr lang="fr-FR" dirty="0" smtClean="0"/>
              <a:t>Le consentement du tireur est nécessaire et s’exprime par sa signature. Si sa signature a été imitée, il n’est pas obligé, mais les autres signataires sont tenus. </a:t>
            </a:r>
          </a:p>
          <a:p>
            <a:pPr algn="just"/>
            <a:r>
              <a:rPr lang="fr-FR" dirty="0" smtClean="0"/>
              <a:t>Le consentement du tireur ne doit pas être vicié par une erreur, un dol ou une violence ; mais il ne peut pas opposer la nullité qui en résulte à un porteur de bonne foi.</a:t>
            </a:r>
            <a:endParaRPr lang="fr-FR"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algn="just"/>
            <a:r>
              <a:rPr lang="fr-FR" b="1" dirty="0" smtClean="0">
                <a:solidFill>
                  <a:srgbClr val="FF0000"/>
                </a:solidFill>
                <a:effectLst>
                  <a:outerShdw blurRad="38100" dist="38100" dir="2700000" algn="tl">
                    <a:srgbClr val="000000">
                      <a:alpha val="43137"/>
                    </a:srgbClr>
                  </a:outerShdw>
                </a:effectLst>
              </a:rPr>
              <a:t>Capacité. </a:t>
            </a:r>
            <a:r>
              <a:rPr lang="fr-FR" dirty="0" smtClean="0"/>
              <a:t>La signature d’une L.C. est un acte de commerce pour toute personne ; elle ne peut donc être donnée que par une personne ayant la capacité de faire des actes de commerce ; mais il n’est pas nécessaire d’être commerçant. </a:t>
            </a:r>
          </a:p>
          <a:p>
            <a:pPr algn="just"/>
            <a:r>
              <a:rPr lang="fr-FR" b="1" dirty="0" smtClean="0">
                <a:solidFill>
                  <a:srgbClr val="FF0000"/>
                </a:solidFill>
                <a:effectLst>
                  <a:outerShdw blurRad="38100" dist="38100" dir="2700000" algn="tl">
                    <a:srgbClr val="000000">
                      <a:alpha val="43137"/>
                    </a:srgbClr>
                  </a:outerShdw>
                </a:effectLst>
              </a:rPr>
              <a:t>Si un incapable </a:t>
            </a:r>
            <a:r>
              <a:rPr lang="fr-FR" dirty="0" smtClean="0"/>
              <a:t>signe une L.C., il peut opposer la nullité de son engagement à tout porteur même de bonne foi ; mais les autres signataires demeureront obligés en vertu du principe de l’indépendance des signatures.</a:t>
            </a:r>
            <a:endParaRPr lang="fr-FR" b="1" dirty="0">
              <a:solidFill>
                <a:srgbClr val="FF0000"/>
              </a:solidFill>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14770</TotalTime>
  <Words>15939</Words>
  <Application>Microsoft Office PowerPoint</Application>
  <PresentationFormat>Affichage à l'écran (4:3)</PresentationFormat>
  <Paragraphs>1065</Paragraphs>
  <Slides>374</Slides>
  <Notes>1</Notes>
  <HiddenSlides>0</HiddenSlides>
  <MMClips>0</MMClips>
  <ScaleCrop>false</ScaleCrop>
  <HeadingPairs>
    <vt:vector size="4" baseType="variant">
      <vt:variant>
        <vt:lpstr>Thème</vt:lpstr>
      </vt:variant>
      <vt:variant>
        <vt:i4>1</vt:i4>
      </vt:variant>
      <vt:variant>
        <vt:lpstr>Titres des diapositives</vt:lpstr>
      </vt:variant>
      <vt:variant>
        <vt:i4>374</vt:i4>
      </vt:variant>
    </vt:vector>
  </HeadingPairs>
  <TitlesOfParts>
    <vt:vector size="375" baseType="lpstr">
      <vt:lpstr>Thème Office</vt:lpstr>
      <vt:lpstr>Droit commercial</vt:lpstr>
      <vt:lpstr>Bibliographie</vt:lpstr>
      <vt:lpstr>Conception classique</vt:lpstr>
      <vt:lpstr>Introduction</vt:lpstr>
      <vt:lpstr>Diapositive 5</vt:lpstr>
      <vt:lpstr>Diapositive 6</vt:lpstr>
      <vt:lpstr>Diapositive 7</vt:lpstr>
      <vt:lpstr>Diapositive 8</vt:lpstr>
      <vt:lpstr>Diapositive 9</vt:lpstr>
      <vt:lpstr>Diapositive 10</vt:lpstr>
      <vt:lpstr>Diapositive 11</vt:lpstr>
      <vt:lpstr>4 - Sources du droit commercial</vt:lpstr>
      <vt:lpstr>Diapositive 13</vt:lpstr>
      <vt:lpstr>Diapositive 14</vt:lpstr>
      <vt:lpstr>Diapositive 15</vt:lpstr>
      <vt:lpstr>Partie I –  Droit commercial général</vt:lpstr>
      <vt:lpstr>TITRE 1 –Eléments de la qualité commerciale </vt:lpstr>
      <vt:lpstr>Chapitre 1 – La commercialité par nature</vt:lpstr>
      <vt:lpstr>Diapositive 19</vt:lpstr>
      <vt:lpstr>Diapositive 20</vt:lpstr>
      <vt:lpstr>Diapositive 21</vt:lpstr>
      <vt:lpstr>Diapositive 22</vt:lpstr>
      <vt:lpstr>Section 1 – Activités portant sur les biens</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Section 2 – Prestations de services</vt:lpstr>
      <vt:lpstr>Diapositive 47</vt:lpstr>
      <vt:lpstr>Diapositive 48</vt:lpstr>
      <vt:lpstr>Diapositive 49</vt:lpstr>
      <vt:lpstr>Diapositive 50</vt:lpstr>
      <vt:lpstr>Diapositive 51</vt:lpstr>
      <vt:lpstr>Diapositive 52</vt:lpstr>
      <vt:lpstr>Diapositive 53</vt:lpstr>
      <vt:lpstr>Diapositive 54</vt:lpstr>
      <vt:lpstr>Diapositive 55</vt:lpstr>
      <vt:lpstr>Diapositive 56</vt:lpstr>
      <vt:lpstr>Diapositive 57</vt:lpstr>
      <vt:lpstr>Diapositive 58</vt:lpstr>
      <vt:lpstr>Diapositive 59</vt:lpstr>
      <vt:lpstr>Diapositive 60</vt:lpstr>
      <vt:lpstr>Diapositive 61</vt:lpstr>
      <vt:lpstr>Diapositive 62</vt:lpstr>
      <vt:lpstr>Diapositive 63</vt:lpstr>
      <vt:lpstr>Chapitre 2 –La commercialité par accessoire </vt:lpstr>
      <vt:lpstr>Diapositive 65</vt:lpstr>
      <vt:lpstr>Diapositive 66</vt:lpstr>
      <vt:lpstr>Diapositive 67</vt:lpstr>
      <vt:lpstr>Diapositive 68</vt:lpstr>
      <vt:lpstr>Diapositive 69</vt:lpstr>
      <vt:lpstr>Diapositive 70</vt:lpstr>
      <vt:lpstr>Diapositive 71</vt:lpstr>
      <vt:lpstr>Diapositive 72</vt:lpstr>
      <vt:lpstr>Chapitre 3 – la commercialité par la forme</vt:lpstr>
      <vt:lpstr>Diapositive 74</vt:lpstr>
      <vt:lpstr>Diapositive 75</vt:lpstr>
      <vt:lpstr>Diapositive 76</vt:lpstr>
      <vt:lpstr>Diapositive 77</vt:lpstr>
      <vt:lpstr>Diapositive 78</vt:lpstr>
      <vt:lpstr>Diapositive 79</vt:lpstr>
      <vt:lpstr>Diapositive 80</vt:lpstr>
      <vt:lpstr>Diapositive 81</vt:lpstr>
      <vt:lpstr>Diapositive 82</vt:lpstr>
      <vt:lpstr>Section 1 – Création de la L.C.</vt:lpstr>
      <vt:lpstr>Diapositive 84</vt:lpstr>
      <vt:lpstr>Diapositive 85</vt:lpstr>
      <vt:lpstr>Diapositive 86</vt:lpstr>
      <vt:lpstr>Diapositive 87</vt:lpstr>
      <vt:lpstr>Diapositive 88</vt:lpstr>
      <vt:lpstr>Diapositive 89</vt:lpstr>
      <vt:lpstr>Diapositive 90</vt:lpstr>
      <vt:lpstr>Diapositive 91</vt:lpstr>
      <vt:lpstr>Diapositive 92</vt:lpstr>
      <vt:lpstr>Diapositive 93</vt:lpstr>
      <vt:lpstr>Diapositive 94</vt:lpstr>
      <vt:lpstr>Diapositive 95</vt:lpstr>
      <vt:lpstr>§. 2 – Les conditions de fond</vt:lpstr>
      <vt:lpstr>Diapositive 97</vt:lpstr>
      <vt:lpstr>Diapositive 98</vt:lpstr>
      <vt:lpstr>Diapositive 99</vt:lpstr>
      <vt:lpstr>Section 2 – Effets de la L.C.</vt:lpstr>
      <vt:lpstr>Diapositive 101</vt:lpstr>
      <vt:lpstr>Diapositive 102</vt:lpstr>
      <vt:lpstr>Diapositive 103</vt:lpstr>
      <vt:lpstr>Diapositive 104</vt:lpstr>
      <vt:lpstr>Diapositive 105</vt:lpstr>
      <vt:lpstr>Diapositive 106</vt:lpstr>
      <vt:lpstr>Diapositive 107</vt:lpstr>
      <vt:lpstr>Diapositive 108</vt:lpstr>
      <vt:lpstr>Diapositive 109</vt:lpstr>
      <vt:lpstr>Diapositive 110</vt:lpstr>
      <vt:lpstr>Diapositive 111</vt:lpstr>
      <vt:lpstr>Diapositive 112</vt:lpstr>
      <vt:lpstr>Diapositive 113</vt:lpstr>
      <vt:lpstr>Diapositive 114</vt:lpstr>
      <vt:lpstr>Diapositive 115</vt:lpstr>
      <vt:lpstr>Diapositive 116</vt:lpstr>
      <vt:lpstr>§. 2 – Transmission de la propriété de la provision</vt:lpstr>
      <vt:lpstr>Diapositive 118</vt:lpstr>
      <vt:lpstr>Diapositive 119</vt:lpstr>
      <vt:lpstr>Section 3 – Garanties de la L.C.</vt:lpstr>
      <vt:lpstr>Diapositive 121</vt:lpstr>
      <vt:lpstr>A) Formes de l’acceptation</vt:lpstr>
      <vt:lpstr>Diapositive 123</vt:lpstr>
      <vt:lpstr>Diapositive 124</vt:lpstr>
      <vt:lpstr>Diapositive 125</vt:lpstr>
      <vt:lpstr>Diapositive 126</vt:lpstr>
      <vt:lpstr>Diapositive 127</vt:lpstr>
      <vt:lpstr>Diapositive 128</vt:lpstr>
      <vt:lpstr>B) Effets de l’acceptation</vt:lpstr>
      <vt:lpstr>Diapositive 130</vt:lpstr>
      <vt:lpstr>Diapositive 131</vt:lpstr>
      <vt:lpstr>Diapositive 132</vt:lpstr>
      <vt:lpstr>Diapositive 133</vt:lpstr>
      <vt:lpstr>Diapositive 134</vt:lpstr>
      <vt:lpstr>Diapositive 135</vt:lpstr>
      <vt:lpstr>Diapositive 136</vt:lpstr>
      <vt:lpstr>Diapositive 137</vt:lpstr>
      <vt:lpstr>Diapositive 138</vt:lpstr>
      <vt:lpstr>Diapositive 139</vt:lpstr>
      <vt:lpstr>Diapositive 140</vt:lpstr>
      <vt:lpstr>Diapositive 141</vt:lpstr>
      <vt:lpstr>Diapositive 142</vt:lpstr>
      <vt:lpstr>C) Effets de complaisance</vt:lpstr>
      <vt:lpstr>Diapositive 144</vt:lpstr>
      <vt:lpstr>Diapositive 145</vt:lpstr>
      <vt:lpstr>Diapositive 146</vt:lpstr>
      <vt:lpstr>Diapositive 147</vt:lpstr>
      <vt:lpstr>Diapositive 148</vt:lpstr>
      <vt:lpstr>§. 2 – Acceptation par intervention</vt:lpstr>
      <vt:lpstr>Diapositive 150</vt:lpstr>
      <vt:lpstr>Diapositive 151</vt:lpstr>
      <vt:lpstr>Diapositive 152</vt:lpstr>
      <vt:lpstr>§. 3 - Aval</vt:lpstr>
      <vt:lpstr>Diapositive 154</vt:lpstr>
      <vt:lpstr>Diapositive 155</vt:lpstr>
      <vt:lpstr>Diapositive 156</vt:lpstr>
      <vt:lpstr>Diapositive 157</vt:lpstr>
      <vt:lpstr>Diapositive 158</vt:lpstr>
      <vt:lpstr>Diapositive 159</vt:lpstr>
      <vt:lpstr>Diapositive 160</vt:lpstr>
      <vt:lpstr>Diapositive 161</vt:lpstr>
      <vt:lpstr>Diapositive 162</vt:lpstr>
      <vt:lpstr>Diapositive 163</vt:lpstr>
      <vt:lpstr>Diapositive 164</vt:lpstr>
      <vt:lpstr>Diapositive 165</vt:lpstr>
      <vt:lpstr>Diapositive 166</vt:lpstr>
      <vt:lpstr>Section 4 – Circulation de la L.C.</vt:lpstr>
      <vt:lpstr>Diapositive 168</vt:lpstr>
      <vt:lpstr>§. 1 – Endossement translatif</vt:lpstr>
      <vt:lpstr>Diapositive 170</vt:lpstr>
      <vt:lpstr>Diapositive 171</vt:lpstr>
      <vt:lpstr>A) CONDITIONS DE VALIDITE</vt:lpstr>
      <vt:lpstr>Diapositive 173</vt:lpstr>
      <vt:lpstr>Diapositive 174</vt:lpstr>
      <vt:lpstr>Diapositive 175</vt:lpstr>
      <vt:lpstr>Diapositive 176</vt:lpstr>
      <vt:lpstr>Diapositive 177</vt:lpstr>
      <vt:lpstr>Diapositive 178</vt:lpstr>
      <vt:lpstr>B) Effets de l’endossement translatif</vt:lpstr>
      <vt:lpstr>Diapositive 180</vt:lpstr>
      <vt:lpstr>Diapositive 181</vt:lpstr>
      <vt:lpstr>§. 2 – Endossement pignoratif ou de garantie</vt:lpstr>
      <vt:lpstr>Diapositive 183</vt:lpstr>
      <vt:lpstr>Diapositive 184</vt:lpstr>
      <vt:lpstr>§. 3 – Endossement par procuration</vt:lpstr>
      <vt:lpstr>Diapositive 186</vt:lpstr>
      <vt:lpstr>Section 5 – paiement de la L.C.</vt:lpstr>
      <vt:lpstr>§. 1 – Modalités de paiement de la L.C.</vt:lpstr>
      <vt:lpstr>Diapositive 189</vt:lpstr>
      <vt:lpstr>Diapositive 190</vt:lpstr>
      <vt:lpstr>Diapositive 191</vt:lpstr>
      <vt:lpstr>Diapositive 192</vt:lpstr>
      <vt:lpstr>Diapositive 193</vt:lpstr>
      <vt:lpstr>Diapositive 194</vt:lpstr>
      <vt:lpstr>Diapositive 195</vt:lpstr>
      <vt:lpstr>Diapositive 196</vt:lpstr>
      <vt:lpstr>Diapositive 197</vt:lpstr>
      <vt:lpstr>Diapositive 198</vt:lpstr>
      <vt:lpstr>§. 2 – Défaut de paiement de la L.C.</vt:lpstr>
      <vt:lpstr>A) Protêt faute de paiement</vt:lpstr>
      <vt:lpstr>Diapositive 201</vt:lpstr>
      <vt:lpstr>Diapositive 202</vt:lpstr>
      <vt:lpstr>B) Recours contre les signataires</vt:lpstr>
      <vt:lpstr>Diapositive 204</vt:lpstr>
      <vt:lpstr>Déchéance du porteur négligent</vt:lpstr>
      <vt:lpstr>Diapositive 206</vt:lpstr>
      <vt:lpstr>Diapositive 207</vt:lpstr>
      <vt:lpstr>Diapositive 208</vt:lpstr>
      <vt:lpstr>Diapositive 209</vt:lpstr>
      <vt:lpstr>Diapositive 210</vt:lpstr>
      <vt:lpstr>Diapositive 211</vt:lpstr>
      <vt:lpstr>Titre 2 - Régimes juridiques des actes de commerce</vt:lpstr>
      <vt:lpstr>Diapositive 213</vt:lpstr>
      <vt:lpstr>Diapositive 214</vt:lpstr>
      <vt:lpstr>Diapositive 215</vt:lpstr>
      <vt:lpstr>Diapositive 216</vt:lpstr>
      <vt:lpstr>Diapositive 217</vt:lpstr>
      <vt:lpstr>Titre 3 – Contentieux des actes de commerce</vt:lpstr>
      <vt:lpstr>Diapositive 219</vt:lpstr>
      <vt:lpstr>Diapositive 220</vt:lpstr>
      <vt:lpstr>Diapositive 221</vt:lpstr>
      <vt:lpstr>Diapositive 222</vt:lpstr>
      <vt:lpstr>Diapositive 223</vt:lpstr>
      <vt:lpstr>Diapositive 224</vt:lpstr>
      <vt:lpstr>Diapositive 225</vt:lpstr>
      <vt:lpstr>Diapositive 226</vt:lpstr>
      <vt:lpstr>Diapositive 227</vt:lpstr>
      <vt:lpstr>Diapositive 228</vt:lpstr>
      <vt:lpstr>Diapositive 229</vt:lpstr>
      <vt:lpstr>Diapositive 230</vt:lpstr>
      <vt:lpstr>Diapositive 231</vt:lpstr>
      <vt:lpstr>Diapositive 232</vt:lpstr>
      <vt:lpstr>Diapositive 233</vt:lpstr>
      <vt:lpstr>Diapositive 234</vt:lpstr>
      <vt:lpstr>Diapositive 235</vt:lpstr>
      <vt:lpstr>Diapositive 236</vt:lpstr>
      <vt:lpstr>Diapositive 237</vt:lpstr>
      <vt:lpstr>Diapositive 238</vt:lpstr>
      <vt:lpstr>Diapositive 239</vt:lpstr>
      <vt:lpstr>Diapositive 240</vt:lpstr>
      <vt:lpstr>TITRE 2 – Le commerçant</vt:lpstr>
      <vt:lpstr>Chapitre 1 – définition du commerçant</vt:lpstr>
      <vt:lpstr>Section 1 – Personnes physiques</vt:lpstr>
      <vt:lpstr>Diapositive 244</vt:lpstr>
      <vt:lpstr>Diapositive 245</vt:lpstr>
      <vt:lpstr>Diapositive 246</vt:lpstr>
      <vt:lpstr>§. 1 – Caractère habituel</vt:lpstr>
      <vt:lpstr>Diapositive 248</vt:lpstr>
      <vt:lpstr>Diapositive 249</vt:lpstr>
      <vt:lpstr>Diapositive 250</vt:lpstr>
      <vt:lpstr>§. 2 – Caractère professionnel</vt:lpstr>
      <vt:lpstr>Diapositive 252</vt:lpstr>
      <vt:lpstr>Diapositive 253</vt:lpstr>
      <vt:lpstr>Diapositive 254</vt:lpstr>
      <vt:lpstr>Section 2 – Les sociétés commerciales</vt:lpstr>
      <vt:lpstr>Chapitre 2 – le statut des commerçants</vt:lpstr>
      <vt:lpstr>Section 1 – Accès à la profession commerciale</vt:lpstr>
      <vt:lpstr>§. 1 – La liberté d’établissement</vt:lpstr>
      <vt:lpstr>Diapositive 259</vt:lpstr>
      <vt:lpstr>§. 2 – Les limites</vt:lpstr>
      <vt:lpstr>Diapositive 261</vt:lpstr>
      <vt:lpstr>Diapositive 262</vt:lpstr>
      <vt:lpstr>Diapositive 263</vt:lpstr>
      <vt:lpstr>Diapositive 264</vt:lpstr>
      <vt:lpstr>C– Incapacités </vt:lpstr>
      <vt:lpstr>Diapositive 266</vt:lpstr>
      <vt:lpstr>Diapositive 267</vt:lpstr>
      <vt:lpstr>Diapositive 268</vt:lpstr>
      <vt:lpstr>Diapositive 269</vt:lpstr>
      <vt:lpstr>Diapositive 270</vt:lpstr>
      <vt:lpstr>Diapositive 271</vt:lpstr>
      <vt:lpstr>Diapositive 272</vt:lpstr>
      <vt:lpstr>Diapositive 273</vt:lpstr>
      <vt:lpstr>Section 2- Les obligations du commerçant </vt:lpstr>
      <vt:lpstr>§. 1 -  L’immatriculation au registre de commerce</vt:lpstr>
      <vt:lpstr>Diapositive 276</vt:lpstr>
      <vt:lpstr>Diapositive 277</vt:lpstr>
      <vt:lpstr>Diapositive 278</vt:lpstr>
      <vt:lpstr>Diapositive 279</vt:lpstr>
      <vt:lpstr>Diapositive 280</vt:lpstr>
      <vt:lpstr>Diapositive 281</vt:lpstr>
      <vt:lpstr>Diapositive 282</vt:lpstr>
      <vt:lpstr>Diapositive 283</vt:lpstr>
      <vt:lpstr>Diapositive 284</vt:lpstr>
      <vt:lpstr>Diapositive 285</vt:lpstr>
      <vt:lpstr>Diapositive 286</vt:lpstr>
      <vt:lpstr>Diapositive 287</vt:lpstr>
      <vt:lpstr>Diapositive 288</vt:lpstr>
      <vt:lpstr>Diapositive 289</vt:lpstr>
      <vt:lpstr>Diapositive 290</vt:lpstr>
      <vt:lpstr>Diapositive 291</vt:lpstr>
      <vt:lpstr>§. 2 – la tenue d’une comptabilité </vt:lpstr>
      <vt:lpstr>Diapositive 293</vt:lpstr>
      <vt:lpstr>Diapositive 294</vt:lpstr>
      <vt:lpstr>Diapositive 295</vt:lpstr>
      <vt:lpstr>Diapositive 296</vt:lpstr>
      <vt:lpstr>Diapositive 297</vt:lpstr>
      <vt:lpstr>Diapositive 298</vt:lpstr>
      <vt:lpstr>Diapositive 299</vt:lpstr>
      <vt:lpstr>Diapositive 300</vt:lpstr>
      <vt:lpstr>Diapositive 301</vt:lpstr>
      <vt:lpstr>Diapositive 302</vt:lpstr>
      <vt:lpstr>Diapositive 303</vt:lpstr>
      <vt:lpstr>Diapositive 304</vt:lpstr>
      <vt:lpstr>Diapositive 305</vt:lpstr>
      <vt:lpstr>Le fonds de commerce</vt:lpstr>
      <vt:lpstr>§. 1 – Le concept de clientèle</vt:lpstr>
      <vt:lpstr>Diapositive 308</vt:lpstr>
      <vt:lpstr>Diapositive 309</vt:lpstr>
      <vt:lpstr>Diapositive 310</vt:lpstr>
      <vt:lpstr>Diapositive 311</vt:lpstr>
      <vt:lpstr>Diapositive 312</vt:lpstr>
      <vt:lpstr>§. 2 – Les éléments du fonds</vt:lpstr>
      <vt:lpstr>Diapositive 314</vt:lpstr>
      <vt:lpstr>Diapositive 315</vt:lpstr>
      <vt:lpstr>Diapositive 316</vt:lpstr>
      <vt:lpstr>B) Eléments incorporels</vt:lpstr>
      <vt:lpstr>Diapositive 318</vt:lpstr>
      <vt:lpstr>Diapositive 319</vt:lpstr>
      <vt:lpstr>Diapositive 320</vt:lpstr>
      <vt:lpstr>Diapositive 321</vt:lpstr>
      <vt:lpstr>C) Eléments corporels</vt:lpstr>
      <vt:lpstr>Diapositive 323</vt:lpstr>
      <vt:lpstr>Diapositive 324</vt:lpstr>
      <vt:lpstr>Diapositive 325</vt:lpstr>
      <vt:lpstr>Diapositive 326</vt:lpstr>
      <vt:lpstr>§. 3 – La nature juridique du fonds</vt:lpstr>
      <vt:lpstr>Section 2 – L’exploitation du fonds de commerce</vt:lpstr>
      <vt:lpstr>§. 1 – Exploitation du fonds par le propriétaire</vt:lpstr>
      <vt:lpstr>Diapositive 330</vt:lpstr>
      <vt:lpstr>§. 2 – Exploitation du fonds par le gérant: la gérance libre</vt:lpstr>
      <vt:lpstr>1) Nature de la gérance libre</vt:lpstr>
      <vt:lpstr>A) Conditions de la gérance libre</vt:lpstr>
      <vt:lpstr>B – Mesures de publicité</vt:lpstr>
      <vt:lpstr>2) Effets de la gérance libre</vt:lpstr>
      <vt:lpstr>Diapositive 336</vt:lpstr>
      <vt:lpstr>Diapositive 337</vt:lpstr>
      <vt:lpstr>Diapositive 338</vt:lpstr>
      <vt:lpstr>Diapositive 339</vt:lpstr>
      <vt:lpstr>Section 3 – opérations relatives au fonds de commerce</vt:lpstr>
      <vt:lpstr>§. 1 – La vente du fonds de commerce</vt:lpstr>
      <vt:lpstr>A) Protection des parties</vt:lpstr>
      <vt:lpstr>a) Condition de formation du contrat</vt:lpstr>
      <vt:lpstr>1°) consentement</vt:lpstr>
      <vt:lpstr>Diapositive 345</vt:lpstr>
      <vt:lpstr>Diapositive 346</vt:lpstr>
      <vt:lpstr>Diapositive 347</vt:lpstr>
      <vt:lpstr>Le prix de vente</vt:lpstr>
      <vt:lpstr>Diapositive 349</vt:lpstr>
      <vt:lpstr>Les formes de la vente</vt:lpstr>
      <vt:lpstr>Diapositive 351</vt:lpstr>
      <vt:lpstr>Les mentions obligatoires</vt:lpstr>
      <vt:lpstr>Diapositive 353</vt:lpstr>
      <vt:lpstr>Exécution du contrat</vt:lpstr>
      <vt:lpstr>Diapositive 355</vt:lpstr>
      <vt:lpstr>Garantie d’éviction</vt:lpstr>
      <vt:lpstr>Diapositive 357</vt:lpstr>
      <vt:lpstr>Garantie des vices cachés</vt:lpstr>
      <vt:lpstr>Diapositive 359</vt:lpstr>
      <vt:lpstr>2°) Paiement du prix par l’acquéreur</vt:lpstr>
      <vt:lpstr>Privilège du vendeur</vt:lpstr>
      <vt:lpstr>Action résolutoire de la vente</vt:lpstr>
      <vt:lpstr>Diapositive 363</vt:lpstr>
      <vt:lpstr>Conditions de l’action en résolution</vt:lpstr>
      <vt:lpstr>B - Protection des tiers</vt:lpstr>
      <vt:lpstr>Formes de la publicité</vt:lpstr>
      <vt:lpstr>Diapositive 367</vt:lpstr>
      <vt:lpstr>§. 2 – L’apport à la société d’un fonds de commerce</vt:lpstr>
      <vt:lpstr>Diapositive 369</vt:lpstr>
      <vt:lpstr>§. 3 – Le nantissement du fonds de commerce</vt:lpstr>
      <vt:lpstr>A) Constitution du nantissement</vt:lpstr>
      <vt:lpstr>Diapositive 372</vt:lpstr>
      <vt:lpstr>Diapositive 373</vt:lpstr>
      <vt:lpstr>Formes et publicité</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Droit des affaires</dc:title>
  <dc:creator>Pavilion DV6</dc:creator>
  <cp:lastModifiedBy>SAMSUNG</cp:lastModifiedBy>
  <cp:revision>477</cp:revision>
  <dcterms:created xsi:type="dcterms:W3CDTF">2013-08-29T13:38:29Z</dcterms:created>
  <dcterms:modified xsi:type="dcterms:W3CDTF">2015-02-09T11:59:04Z</dcterms:modified>
</cp:coreProperties>
</file>